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y="5143500" cx="9144000"/>
  <p:notesSz cx="6858000" cy="9144000"/>
  <p:embeddedFontLst>
    <p:embeddedFont>
      <p:font typeface="Mukta"/>
      <p:regular r:id="rId60"/>
      <p:bold r:id="rId61"/>
    </p:embeddedFont>
    <p:embeddedFont>
      <p:font typeface="Montserrat"/>
      <p:regular r:id="rId62"/>
      <p:bold r:id="rId63"/>
      <p:italic r:id="rId64"/>
      <p:boldItalic r:id="rId65"/>
    </p:embeddedFont>
    <p:embeddedFont>
      <p:font typeface="Prompt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855E29-BDF8-4049-B30F-E0989B0D85F1}">
  <a:tblStyle styleId="{5A855E29-BDF8-4049-B30F-E0989B0D85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Montserrat-regular.fntdata"/><Relationship Id="rId61" Type="http://schemas.openxmlformats.org/officeDocument/2006/relationships/font" Target="fonts/Mukta-bold.fntdata"/><Relationship Id="rId20" Type="http://schemas.openxmlformats.org/officeDocument/2006/relationships/slide" Target="slides/slide13.xml"/><Relationship Id="rId64" Type="http://schemas.openxmlformats.org/officeDocument/2006/relationships/font" Target="fonts/Montserrat-italic.fntdata"/><Relationship Id="rId63" Type="http://schemas.openxmlformats.org/officeDocument/2006/relationships/font" Target="fonts/Montserrat-bold.fntdata"/><Relationship Id="rId22" Type="http://schemas.openxmlformats.org/officeDocument/2006/relationships/slide" Target="slides/slide15.xml"/><Relationship Id="rId66" Type="http://schemas.openxmlformats.org/officeDocument/2006/relationships/font" Target="fonts/Prompt-regular.fntdata"/><Relationship Id="rId21" Type="http://schemas.openxmlformats.org/officeDocument/2006/relationships/slide" Target="slides/slide14.xml"/><Relationship Id="rId65" Type="http://schemas.openxmlformats.org/officeDocument/2006/relationships/font" Target="fonts/Montserrat-boldItalic.fntdata"/><Relationship Id="rId24" Type="http://schemas.openxmlformats.org/officeDocument/2006/relationships/slide" Target="slides/slide17.xml"/><Relationship Id="rId68" Type="http://schemas.openxmlformats.org/officeDocument/2006/relationships/font" Target="fonts/Prompt-italic.fntdata"/><Relationship Id="rId23" Type="http://schemas.openxmlformats.org/officeDocument/2006/relationships/slide" Target="slides/slide16.xml"/><Relationship Id="rId67" Type="http://schemas.openxmlformats.org/officeDocument/2006/relationships/font" Target="fonts/Prompt-bold.fntdata"/><Relationship Id="rId60" Type="http://schemas.openxmlformats.org/officeDocument/2006/relationships/font" Target="fonts/Mukta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Prompt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71a5abe54_2_57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1171a5abe54_2_57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1171a5abe54_2_57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3d4a37a3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3d4a37a3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3d4a37a39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63d4a37a39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3d4a37a39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3d4a37a39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3d4a37a39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63d4a37a39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3d4a37a39_4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3d4a37a39_4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63d4a37a39_4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63d4a37a39_4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63d4a37a39_4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63d4a37a39_4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63d4a37a39_4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63d4a37a39_4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63d4a37a39_4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63d4a37a39_4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3d4a37a39_4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63d4a37a39_4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71a5abe54_2_93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1171a5abe54_2_93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63d4a37a39_4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63d4a37a39_4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3d4a37a39_4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63d4a37a39_4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3d4a37a39_4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63d4a37a39_4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3d4a37a39_4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63d4a37a39_4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63d4a37a39_4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63d4a37a39_4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a705a805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a705a805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705a805f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a705a805fa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71a5abe54_7_93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171a5abe54_7_93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DE가 만든것은 ML 학습 파이프라인은 기초적인 단계는 완성하였고,</a:t>
            </a:r>
            <a:br>
              <a:rPr lang="ko"/>
            </a:br>
            <a:r>
              <a:rPr lang="ko"/>
              <a:t>2단계</a:t>
            </a:r>
            <a:endParaRPr/>
          </a:p>
        </p:txBody>
      </p:sp>
      <p:sp>
        <p:nvSpPr>
          <p:cNvPr id="384" name="Google Shape;384;g1171a5abe54_7_93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a705a805fa_0_184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2a705a805fa_0_184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backend : User 테이블, 퍼스널 컬러 테스트 정보를 담은 Color테이블, 패션 매칭 테스트 정보를 담은 Fashion테이블로 이루어진다.</a:t>
            </a:r>
            <a:endParaRPr/>
          </a:p>
        </p:txBody>
      </p:sp>
      <p:sp>
        <p:nvSpPr>
          <p:cNvPr id="417" name="Google Shape;417;g2a705a805fa_0_184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a705a805fa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a705a805fa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71a5abe54_3_42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1171a5abe54_3_42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1171a5abe54_3_42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a705a805fa_1_329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2a705a805fa_1_329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docker를 사용해서 웹 서비스를 컨테이너 형태로 서빙할 것입니다.</a:t>
            </a:r>
            <a:endParaRPr/>
          </a:p>
        </p:txBody>
      </p:sp>
      <p:sp>
        <p:nvSpPr>
          <p:cNvPr id="432" name="Google Shape;432;g2a705a805fa_1_329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a705a805fa_1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a705a805fa_1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a705a805fa_1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a705a805fa_1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원본데이터를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a705a805fa_1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a705a805fa_1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원본데이터를 받아오는데도 시간이 오래걸리고 스토리지가 많은 부담이 되었습니다. 하지만 보안이 가장중요한 유료데이터인 만큼. 로컬 외장 하드에 백업과 보관을 하였고</a:t>
            </a:r>
            <a:br>
              <a:rPr lang="ko"/>
            </a:br>
            <a:r>
              <a:rPr lang="ko"/>
              <a:t>후에 로컬 WSL 과 이런 저런 데이터들이 쌓이자 스토리지의 문제를 해결하기 위해서 ,약 1.1TB 의 원본 krcv라는 확장자의 데이터를 인코딩을 찾아 DF 으로 만들어 parquet 으로 저장하였습니다.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a705a805fa_1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a705a805fa_1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먼저 db에 적재와 속도가 목적이아니라 DS 결과물이 메인주제인  DS+DE 협업 프로젝트 이기에, DS 분들이 빨리 분석을 시작하게 </a:t>
            </a:r>
            <a:br>
              <a:rPr lang="ko"/>
            </a:br>
            <a:br>
              <a:rPr lang="ko"/>
            </a:br>
            <a:r>
              <a:rPr lang="ko"/>
              <a:t>이것이 원본인 krcv.trace 라는 파일인데 파이썬에서 읽으려고 하니 다 인코딩이 깨지는 오류가 생겨</a:t>
            </a:r>
            <a:br>
              <a:rPr lang="ko"/>
            </a:br>
            <a:r>
              <a:rPr lang="ko"/>
              <a:t>데이터 파악을 하기위해 위해서는 Em에디터라는 툴을 사용하였습니다. 그후(다음장)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a705a805fa_1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a705a805fa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일단 데이터를 보고 컬럼을 특정지어 파싱부터 하였습니다.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a705a805fa_1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a705a805fa_1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a705a805fa_1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a705a805fa_1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a705a805fa_1_0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2a705a805fa_1_0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많은 서비스들이 클라우드 서비스를 사용합니다.</a:t>
            </a:r>
            <a:br>
              <a:rPr lang="ko"/>
            </a:br>
            <a:r>
              <a:rPr lang="ko"/>
              <a:t>하지만 금융권은 데이터의 신속성, 보안성 과 같은 도메인적 특성때문에 매우 보수적으로 서버를 운영합니다.</a:t>
            </a:r>
            <a:br>
              <a:rPr lang="ko"/>
            </a:br>
            <a:r>
              <a:rPr lang="ko"/>
              <a:t>저희는 같은 금융 데이터를 들고 있기에 금융회사와 같은 서버를 만들어 보기로 하였습니다.</a:t>
            </a:r>
            <a:endParaRPr/>
          </a:p>
        </p:txBody>
      </p:sp>
      <p:sp>
        <p:nvSpPr>
          <p:cNvPr id="517" name="Google Shape;517;g2a705a805fa_1_0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71a5abe54_11_0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1171a5abe54_11_0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계속 실패하고 꺾일때마다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우분투를 밀었습니다.</a:t>
            </a:r>
            <a:endParaRPr/>
          </a:p>
        </p:txBody>
      </p:sp>
      <p:sp>
        <p:nvSpPr>
          <p:cNvPr id="526" name="Google Shape;526;g1171a5abe54_11_0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705a805fa_1_491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2a705a805fa_1_491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a705a805fa_1_491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171a5abe54_7_99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1171a5abe54_7_99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1171a5abe54_7_99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a705a805fa_0_156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2a705a805fa_0_156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backend : User 테이블, 퍼스널 컬러 테스트 정보를 담은 Color테이블, 패션 매칭 테스트 정보를 담은 Fashion테이블로 이루어진다.</a:t>
            </a:r>
            <a:endParaRPr/>
          </a:p>
        </p:txBody>
      </p:sp>
      <p:sp>
        <p:nvSpPr>
          <p:cNvPr id="547" name="Google Shape;547;g2a705a805fa_0_156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a705a805fa_0_194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2a705a805fa_0_194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이런 화면이 보여질것이고</a:t>
            </a:r>
            <a:br>
              <a:rPr lang="ko"/>
            </a:br>
            <a:r>
              <a:rPr lang="ko"/>
              <a:t>(cmd 시연) -&gt; 저희 DS 조민재님이 연구하신 CNN으로 외국인 수급을 예측하는 모델을  저희 DE팀이 배포하였고, 시연을 보여드리겠습니다.</a:t>
            </a:r>
            <a:br>
              <a:rPr lang="ko"/>
            </a:br>
            <a:r>
              <a:rPr lang="ko"/>
              <a:t> 외부접속으로 이런식으로 날자를 입력하게되면 그날짜를 </a:t>
            </a:r>
            <a:endParaRPr/>
          </a:p>
        </p:txBody>
      </p:sp>
      <p:sp>
        <p:nvSpPr>
          <p:cNvPr id="556" name="Google Shape;556;g2a705a805fa_0_194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a705a805fa_1_502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2a705a805fa_1_502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이런 화면이 보여질것이고</a:t>
            </a:r>
            <a:br>
              <a:rPr lang="ko"/>
            </a:br>
            <a:r>
              <a:rPr lang="ko"/>
              <a:t>(cmd 시연) -&gt; 저희 DS 조민재님이 연구하신 CNN으로 외국인 수급을 예측하는 모델을  저희 DE팀이 배포하였고, 시연을 보여드리겠습니다.</a:t>
            </a:r>
            <a:br>
              <a:rPr lang="ko"/>
            </a:br>
            <a:r>
              <a:rPr lang="ko"/>
              <a:t> 외부접속으로 이런식으로 날자를 입력하게되면 그날짜를 </a:t>
            </a:r>
            <a:endParaRPr/>
          </a:p>
        </p:txBody>
      </p:sp>
      <p:sp>
        <p:nvSpPr>
          <p:cNvPr id="565" name="Google Shape;565;g2a705a805fa_1_502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a705a805fa_0_140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2a705a805fa_0_140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쿠버설정 도중에 포트를 기본포트를 열어두고, 닫지않아 랜섬웨어에 감염되기도했습니다.</a:t>
            </a:r>
            <a:br>
              <a:rPr lang="ko"/>
            </a:br>
            <a:endParaRPr/>
          </a:p>
        </p:txBody>
      </p:sp>
      <p:sp>
        <p:nvSpPr>
          <p:cNvPr id="574" name="Google Shape;574;g2a705a805fa_0_140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a705a805fa_1_285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2a705a805fa_1_285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postgreSQL</a:t>
            </a:r>
            <a:endParaRPr/>
          </a:p>
        </p:txBody>
      </p:sp>
      <p:sp>
        <p:nvSpPr>
          <p:cNvPr id="583" name="Google Shape;583;g2a705a805fa_1_285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a705a805fa_1_34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a705a805fa_1_34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backend : User 테이블, 퍼스널 컬러 테스트 정보를 담은 Color테이블, 패션 매칭 테스트 정보를 담은 Fashion테이블로 이루어진다.</a:t>
            </a:r>
            <a:endParaRPr/>
          </a:p>
        </p:txBody>
      </p:sp>
      <p:sp>
        <p:nvSpPr>
          <p:cNvPr id="592" name="Google Shape;592;g2a705a805fa_1_34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a705a805fa_1_62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2a705a805fa_1_62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postgreSQL로그를 뜯어보니, 새벽 4시52분에 마지막으로 확인하고 포트를 닫지않고, 갔더니 8시에 누군가가 접속해서 DB를 삭제하였습니다.</a:t>
            </a:r>
            <a:br>
              <a:rPr lang="ko"/>
            </a:br>
            <a:endParaRPr/>
          </a:p>
        </p:txBody>
      </p:sp>
      <p:sp>
        <p:nvSpPr>
          <p:cNvPr id="601" name="Google Shape;601;g2a705a805fa_1_62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171a5abe54_7_37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1171a5abe54_7_37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파트별 스크립트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front: 모바일 버전에서도 제대로 동작하는 서비스를 만드는게 1차 목표이고, 시간이 된다면 webRTC를 활용하여 그 자리에서 찍은 사진을 바로 사용할 수 있는 서비스로 업그레이드 시키려고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back: docker로 배포, 필요하다면 테스트 코드 작성, AI모델과 연결, 많은 트래픽을 소화할 수 있는 방법 연구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ai: 퍼스</a:t>
            </a:r>
            <a:r>
              <a:rPr lang="ko"/>
              <a:t>널 컬러 진단 모델은, </a:t>
            </a:r>
            <a:r>
              <a:rPr lang="ko"/>
              <a:t>지금까</a:t>
            </a:r>
            <a:r>
              <a:rPr lang="ko"/>
              <a:t>지 얼굴을 detection하고, 동공, 눈썹, 피부의 대표 색 추출 후 룰베이스 기반의 퍼스널 컬러 진단 모델을 구축했습니다. 하지만 정확도 부분에서 아쉬운 점이 있어 딥러닝 모델을 적용해보고자 합니다. 그래서 하나의 클래스당 천 개씩 크롤링하고 검수중에 있고 앞으로 딥러닝 모델을 적용해볼 계획입니다.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패션 매칭 모델은, 지금까지 옷을 object detection을 이용해서 찾아내어 K-means clustering을 이용하여 주요 색들을 뽑아냈는데, 현재 그 색의 비율로 옷의 색을 판별하고 있으나 정확도가 떨어지는 모습을 보여 더 좋은 방안을 찾으려 합니다. 또, 색들이 얼마나 얼굴과 어울리는지를 뽑아낼 방안을 찾고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&lt;패션매칭 모델 알고리즘 요약&gt;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input: 얼굴 이미지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preprocessing (기울어진 보정, </a:t>
            </a:r>
            <a:r>
              <a:rPr lang="ko">
                <a:solidFill>
                  <a:schemeClr val="dk1"/>
                </a:solidFill>
              </a:rPr>
              <a:t>사진 크기 조정, 얼굴만 crop)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>
                <a:solidFill>
                  <a:schemeClr val="dk1"/>
                </a:solidFill>
              </a:rPr>
              <a:t>Dlib (디립) 라이브러리 이용, -&gt; 눈, 눈썹, 양 볼 detection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>
                <a:solidFill>
                  <a:schemeClr val="dk1"/>
                </a:solidFill>
              </a:rPr>
              <a:t>Color Extraction: Lab_b, HSV_s 색채 모델로 눈, 눈썹, 양 볼의 황색도, 명도 추출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>
                <a:solidFill>
                  <a:schemeClr val="dk1"/>
                </a:solidFill>
              </a:rPr>
              <a:t>Dominant Color Extraction: K-means 비지도 알고리즘을 이용하여 가장 많은 부분을 차지하는 지점의 컬러(황색도, 명도) 반환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>
                <a:solidFill>
                  <a:schemeClr val="dk1"/>
                </a:solidFill>
              </a:rPr>
              <a:t>첫번째: Rule-based 절대적인 수치를 기준으로 퍼스널 컬러 진단 -&gt; output: 4class 중 1class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두번째: Logistic 모델로 학습을 통해 퍼스널 컬러 진단 (클래스당 25개의 사진으로 Train했을 때 정확도 0.55) output: 4class 확률값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3" name="Google Shape;613;g1171a5abe54_7_37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a705a805fa_1_419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2a705a805fa_1_419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파트별 스크립트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front: 모바일 버전에서도 제대로 동작하는 서비스를 만드는게 1차 목표이고, 시간이 된다면 webRTC를 활용하여 그 자리에서 찍은 사진을 바로 사용할 수 있는 서비스로 업그레이드 시키려고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back: docker로 배포, 필요하다면 테스트 코드 작성, AI모델과 연결, 많은 트래픽을 소화할 수 있는 방법 연구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ai: 퍼스널 컬러 진단 모델은, 지금까지 얼굴을 detection하고, 동공, 눈썹, 피부의 대표 색 추출 후 룰베이스 기반의 퍼스널 컬러 진단 모델을 구축했습니다. 하지만 정확도 부분에서 아쉬운 점이 있어 딥러닝 모델을 적용해보고자 합니다. 그래서 하나의 클래스당 천 개씩 크롤링하고 검수중에 있고 앞으로 딥러닝 모델을 적용해볼 계획입니다.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패션 매칭 모델은, 지금까지 옷을 object detection을 이용해서 찾아내어 K-means clustering을 이용하여 주요 색들을 뽑아냈는데, 현재 그 색의 비율로 옷의 색을 판별하고 있으나 정확도가 떨어지는 모습을 보여 더 좋은 방안을 찾으려 합니다. 또, 색들이 얼마나 얼굴과 어울리는지를 뽑아낼 방안을 찾고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&lt;패션매칭 모델 알고리즘 요약&gt;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input: 얼굴 이미지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preprocessing (기울어진 보정, </a:t>
            </a:r>
            <a:r>
              <a:rPr lang="ko">
                <a:solidFill>
                  <a:schemeClr val="dk1"/>
                </a:solidFill>
              </a:rPr>
              <a:t>사진 크기 조정, 얼굴만 crop)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>
                <a:solidFill>
                  <a:schemeClr val="dk1"/>
                </a:solidFill>
              </a:rPr>
              <a:t>Dlib (디립) 라이브러리 이용, -&gt; 눈, 눈썹, 양 볼 detection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>
                <a:solidFill>
                  <a:schemeClr val="dk1"/>
                </a:solidFill>
              </a:rPr>
              <a:t>Color Extraction: Lab_b, HSV_s 색채 모델로 눈, 눈썹, 양 볼의 황색도, 명도 추출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>
                <a:solidFill>
                  <a:schemeClr val="dk1"/>
                </a:solidFill>
              </a:rPr>
              <a:t>Dominant Color Extraction: K-means 비지도 알고리즘을 이용하여 가장 많은 부분을 차지하는 지점의 컬러(황색도, 명도) 반환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>
                <a:solidFill>
                  <a:schemeClr val="dk1"/>
                </a:solidFill>
              </a:rPr>
              <a:t>첫번째: Rule-based 절대적인 수치를 기준으로 퍼스널 컬러 진단 -&gt; output: 4class 중 1class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두번째: Logistic 모델로 학습을 통해 퍼스널 컬러 진단 (클래스당 25개의 사진으로 Train했을 때 정확도 0.55) output: 4class 확률값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8" name="Google Shape;628;g2a705a805fa_1_419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705a805fa_0_8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2a705a805fa_0_8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a705a805fa_0_8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a705a805fa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팀장으로 관리 부족 -&gt; DE쪽 팀원들께서 정말 피치못하는 개인사정이 많이 생기셨는데,</a:t>
            </a:r>
            <a:br>
              <a:rPr lang="ko"/>
            </a:br>
            <a:r>
              <a:rPr lang="ko"/>
              <a:t>열심히 해야지 정도가아니라</a:t>
            </a:r>
            <a:br>
              <a:rPr lang="ko"/>
            </a:br>
            <a:r>
              <a:rPr lang="ko"/>
              <a:t>협업이 필요없는 작업, 우선도를 따져 배분을 다시해드렸어야 했었는데, 팀원들께 죄송합니다.</a:t>
            </a:r>
            <a:br>
              <a:rPr lang="ko"/>
            </a:br>
            <a:endParaRPr/>
          </a:p>
        </p:txBody>
      </p:sp>
      <p:sp>
        <p:nvSpPr>
          <p:cNvPr id="642" name="Google Shape;642;g2a705a805fa_1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a705a805fa_1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a705a805fa_1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이게 네트워크 지식 부족이였습니다.</a:t>
            </a:r>
            <a:br>
              <a:rPr lang="ko"/>
            </a:br>
            <a:r>
              <a:rPr lang="ko"/>
              <a:t>저는 통신사 공유기에 사설 공유기 2개를 이어 쓰는데  통신사공유기를 브릿지 모드로 돌리고,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사설공유기에서 포트포워딩을 하였는데, 이게 무선( 즉 wifi)는 이상하게 몇일을 붙잡고 있어도 안되어서</a:t>
            </a:r>
            <a:br>
              <a:rPr lang="ko"/>
            </a:br>
            <a:r>
              <a:rPr lang="ko"/>
              <a:t>결국 유선랜으로 꼿아서 해결했습니다.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1769b8a555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1769b8a555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705a805fa_1_474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2a705a805fa_1_474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a705a805fa_1_474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705a805fa_0_29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a705a805fa_0_29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a705a805fa_0_29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705a805fa_0_36:notes"/>
          <p:cNvSpPr/>
          <p:nvPr>
            <p:ph idx="2" type="sldImg"/>
          </p:nvPr>
        </p:nvSpPr>
        <p:spPr>
          <a:xfrm>
            <a:off x="91769" y="685838"/>
            <a:ext cx="66747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a705a805fa_0_36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a705a805fa_0_36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3d4a37a39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3d4a37a39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57200" y="141686"/>
            <a:ext cx="82296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57200" y="2571750"/>
            <a:ext cx="82296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/>
            </a:lvl1pPr>
            <a:lvl2pPr indent="-330200" lvl="1" marL="914400" rtl="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/>
            </a:lvl2pPr>
            <a:lvl3pPr indent="-330200" lvl="2" marL="1371600" rtl="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600"/>
              <a:buChar char="–"/>
              <a:defRPr/>
            </a:lvl4pPr>
            <a:lvl5pPr indent="-330200" lvl="4" marL="2286000" rtl="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600"/>
              <a:buChar char="»"/>
              <a:defRPr/>
            </a:lvl5pPr>
            <a:lvl6pPr indent="-3302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759542" y="4927682"/>
            <a:ext cx="3843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759542" y="4927682"/>
            <a:ext cx="3843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b="1" sz="9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61" name="Google Shape;61;p15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184638" y="87474"/>
            <a:ext cx="2526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b="1" sz="9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759542" y="4894008"/>
            <a:ext cx="3843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b="1"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ctr">
              <a:spcBef>
                <a:spcPts val="0"/>
              </a:spcBef>
              <a:buNone/>
              <a:defRPr b="1"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ctr">
              <a:spcBef>
                <a:spcPts val="0"/>
              </a:spcBef>
              <a:buNone/>
              <a:defRPr b="1"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ctr">
              <a:spcBef>
                <a:spcPts val="0"/>
              </a:spcBef>
              <a:buNone/>
              <a:defRPr b="1"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ctr">
              <a:spcBef>
                <a:spcPts val="0"/>
              </a:spcBef>
              <a:buNone/>
              <a:defRPr b="1"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ctr">
              <a:spcBef>
                <a:spcPts val="0"/>
              </a:spcBef>
              <a:buNone/>
              <a:defRPr b="1"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ctr">
              <a:spcBef>
                <a:spcPts val="0"/>
              </a:spcBef>
              <a:buNone/>
              <a:defRPr b="1"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ctr">
              <a:spcBef>
                <a:spcPts val="0"/>
              </a:spcBef>
              <a:buNone/>
              <a:defRPr b="1"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ctr">
              <a:spcBef>
                <a:spcPts val="0"/>
              </a:spcBef>
              <a:buNone/>
              <a:defRPr b="1"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65" name="Google Shape;65;p16"/>
          <p:cNvGrpSpPr/>
          <p:nvPr/>
        </p:nvGrpSpPr>
        <p:grpSpPr>
          <a:xfrm>
            <a:off x="184630" y="1599642"/>
            <a:ext cx="8871262" cy="3402225"/>
            <a:chOff x="302539" y="2132856"/>
            <a:chExt cx="9403500" cy="4536300"/>
          </a:xfrm>
        </p:grpSpPr>
        <p:sp>
          <p:nvSpPr>
            <p:cNvPr id="66" name="Google Shape;66;p16"/>
            <p:cNvSpPr/>
            <p:nvPr/>
          </p:nvSpPr>
          <p:spPr>
            <a:xfrm>
              <a:off x="302539" y="2132856"/>
              <a:ext cx="9403500" cy="4536300"/>
            </a:xfrm>
            <a:prstGeom prst="rect">
              <a:avLst/>
            </a:prstGeom>
            <a:gradFill>
              <a:gsLst>
                <a:gs pos="0">
                  <a:srgbClr val="FEFEFE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41300" rotWithShape="0" algn="tl" dir="2700000" dist="254000">
                <a:srgbClr val="000000">
                  <a:alpha val="1569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6"/>
            <p:cNvSpPr/>
            <p:nvPr/>
          </p:nvSpPr>
          <p:spPr>
            <a:xfrm>
              <a:off x="312674" y="2132856"/>
              <a:ext cx="3082500" cy="4523400"/>
            </a:xfrm>
            <a:prstGeom prst="roundRect">
              <a:avLst>
                <a:gd fmla="val 759" name="adj"/>
              </a:avLst>
            </a:prstGeom>
            <a:solidFill>
              <a:srgbClr val="3F3F3F"/>
            </a:solidFill>
            <a:ln>
              <a:noFill/>
            </a:ln>
            <a:effectLst>
              <a:outerShdw blurRad="241300" rotWithShape="0" algn="tl" dir="2700000" dist="254000">
                <a:srgbClr val="000000">
                  <a:alpha val="40000"/>
                </a:srgbClr>
              </a:outerShdw>
            </a:effectLst>
          </p:spPr>
          <p:txBody>
            <a:bodyPr anchorCtr="0" anchor="ctr" bIns="0" lIns="62300" spcFirstLastPara="1" rIns="62300" wrap="square" tIns="0">
              <a:noAutofit/>
            </a:bodyPr>
            <a:lstStyle/>
            <a:p>
              <a:pPr indent="0" lvl="0" marL="0" marR="0" rtl="0" algn="l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8" name="Google Shape;68;p16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759542" y="4927682"/>
            <a:ext cx="3843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141686"/>
            <a:ext cx="82296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600"/>
              <a:buFont typeface="Arial"/>
              <a:buNone/>
              <a:defRPr b="1" i="0" sz="2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2571750"/>
            <a:ext cx="82296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marR="0" rtl="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759542" y="4927682"/>
            <a:ext cx="3843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6">
          <p15:clr>
            <a:srgbClr val="F26B43"/>
          </p15:clr>
        </p15:guide>
        <p15:guide id="4" pos="5644">
          <p15:clr>
            <a:srgbClr val="F26B43"/>
          </p15:clr>
        </p15:guide>
        <p15:guide id="5" orient="horz" pos="89">
          <p15:clr>
            <a:srgbClr val="F26B43"/>
          </p15:clr>
        </p15:guide>
        <p15:guide id="6" orient="horz" pos="3151">
          <p15:clr>
            <a:srgbClr val="F26B43"/>
          </p15:clr>
        </p15:guide>
        <p15:guide id="7" orient="horz" pos="29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32.png"/><Relationship Id="rId13" Type="http://schemas.openxmlformats.org/officeDocument/2006/relationships/image" Target="../media/image26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9" Type="http://schemas.openxmlformats.org/officeDocument/2006/relationships/image" Target="../media/image37.png"/><Relationship Id="rId5" Type="http://schemas.openxmlformats.org/officeDocument/2006/relationships/image" Target="../media/image12.png"/><Relationship Id="rId6" Type="http://schemas.openxmlformats.org/officeDocument/2006/relationships/image" Target="../media/image25.png"/><Relationship Id="rId7" Type="http://schemas.openxmlformats.org/officeDocument/2006/relationships/image" Target="../media/image55.png"/><Relationship Id="rId8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youtu.be/MSJsw-17KQA" TargetMode="External"/><Relationship Id="rId4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909400" y="124950"/>
            <a:ext cx="7202700" cy="4893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41300" rotWithShape="0" algn="tl" dir="2700000" dist="254000">
              <a:srgbClr val="000000">
                <a:alpha val="40000"/>
              </a:srgbClr>
            </a:outerShdw>
          </a:effectLst>
        </p:spPr>
        <p:txBody>
          <a:bodyPr anchorCtr="0" anchor="ctr" bIns="0" lIns="62300" spcFirstLastPara="1" rIns="62300" wrap="square" tIns="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" name="Google Shape;81;p19"/>
          <p:cNvCxnSpPr/>
          <p:nvPr/>
        </p:nvCxnSpPr>
        <p:spPr>
          <a:xfrm flipH="1">
            <a:off x="2082882" y="141710"/>
            <a:ext cx="5073300" cy="48603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p19"/>
          <p:cNvSpPr/>
          <p:nvPr/>
        </p:nvSpPr>
        <p:spPr>
          <a:xfrm>
            <a:off x="2815781" y="838565"/>
            <a:ext cx="3625800" cy="3466500"/>
          </a:xfrm>
          <a:prstGeom prst="rect">
            <a:avLst/>
          </a:prstGeom>
          <a:solidFill>
            <a:srgbClr val="3F3F3F">
              <a:alpha val="93730"/>
            </a:srgbClr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2815781" y="4345626"/>
            <a:ext cx="13998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4E4D5E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예스스탁 9조</a:t>
            </a:r>
            <a:endParaRPr b="1" i="0" sz="700" u="none" cap="none" strike="noStrike">
              <a:solidFill>
                <a:srgbClr val="4E4D5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5991050" y="4345625"/>
            <a:ext cx="4503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4E4D5E"/>
                </a:solidFill>
              </a:rPr>
              <a:t>12</a:t>
            </a:r>
            <a:r>
              <a:rPr b="1" i="0" lang="ko" sz="700" u="none" cap="none" strike="noStrike">
                <a:solidFill>
                  <a:srgbClr val="4E4D5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ko" sz="700">
                <a:solidFill>
                  <a:srgbClr val="4E4D5E"/>
                </a:solidFill>
              </a:rPr>
              <a:t>15</a:t>
            </a:r>
            <a:r>
              <a:rPr b="1" i="0" lang="ko" sz="700" u="none" cap="none" strike="noStrike">
                <a:solidFill>
                  <a:srgbClr val="4E4D5E"/>
                </a:solidFill>
                <a:latin typeface="Arial"/>
                <a:ea typeface="Arial"/>
                <a:cs typeface="Arial"/>
                <a:sym typeface="Arial"/>
              </a:rPr>
              <a:t> 202</a:t>
            </a:r>
            <a:r>
              <a:rPr b="1" lang="ko" sz="700">
                <a:solidFill>
                  <a:srgbClr val="4E4D5E"/>
                </a:solidFill>
              </a:rPr>
              <a:t>3</a:t>
            </a:r>
            <a:endParaRPr sz="1200"/>
          </a:p>
        </p:txBody>
      </p:sp>
      <p:sp>
        <p:nvSpPr>
          <p:cNvPr id="85" name="Google Shape;85;p19"/>
          <p:cNvSpPr txBox="1"/>
          <p:nvPr/>
        </p:nvSpPr>
        <p:spPr>
          <a:xfrm>
            <a:off x="3062112" y="2083439"/>
            <a:ext cx="31959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625" spcFirstLastPara="1" rIns="1557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ABAABA"/>
                </a:solidFill>
              </a:rPr>
              <a:t>Team 9</a:t>
            </a:r>
            <a:endParaRPr sz="2400">
              <a:solidFill>
                <a:srgbClr val="ABAAB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>
                <a:solidFill>
                  <a:schemeClr val="lt1"/>
                </a:solidFill>
              </a:rPr>
              <a:t>Yes Stock</a:t>
            </a:r>
            <a:endParaRPr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9"/>
          <p:cNvSpPr/>
          <p:nvPr/>
        </p:nvSpPr>
        <p:spPr>
          <a:xfrm>
            <a:off x="3224872" y="3359606"/>
            <a:ext cx="102600" cy="100800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/>
          <p:nvPr/>
        </p:nvSpPr>
        <p:spPr>
          <a:xfrm>
            <a:off x="6263142" y="4129717"/>
            <a:ext cx="178200" cy="175200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3189705" y="1553444"/>
            <a:ext cx="1713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Y E A R D R E A M   P R O J E C T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02. DS 상세 문제 정의</a:t>
            </a:r>
            <a:endParaRPr sz="1100"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925" y="465562"/>
            <a:ext cx="6588549" cy="4368926"/>
          </a:xfrm>
          <a:prstGeom prst="rect">
            <a:avLst/>
          </a:prstGeom>
          <a:noFill/>
          <a:ln>
            <a:noFill/>
          </a:ln>
          <a:effectLst>
            <a:outerShdw blurRad="628650" rotWithShape="0" algn="bl" dir="3180000" dist="180975">
              <a:srgbClr val="000000">
                <a:alpha val="18000"/>
              </a:srgbClr>
            </a:outerShdw>
          </a:effectLst>
        </p:spPr>
      </p:pic>
      <p:sp>
        <p:nvSpPr>
          <p:cNvPr id="179" name="Google Shape;179;p28"/>
          <p:cNvSpPr txBox="1"/>
          <p:nvPr/>
        </p:nvSpPr>
        <p:spPr>
          <a:xfrm>
            <a:off x="3650025" y="2108650"/>
            <a:ext cx="3885000" cy="66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600">
                <a:solidFill>
                  <a:srgbClr val="262626"/>
                </a:solidFill>
              </a:rPr>
              <a:t>Regression</a:t>
            </a:r>
            <a:r>
              <a:rPr b="1" lang="ko" sz="1900">
                <a:solidFill>
                  <a:srgbClr val="262626"/>
                </a:solidFill>
              </a:rPr>
              <a:t>으로 문제 정의</a:t>
            </a:r>
            <a:endParaRPr b="1" sz="1900">
              <a:solidFill>
                <a:srgbClr val="26262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62626"/>
              </a:solidFill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2362625" y="1719975"/>
            <a:ext cx="3002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262626"/>
                </a:solidFill>
              </a:rPr>
              <a:t>외국인 수급을 예측하는</a:t>
            </a:r>
            <a:r>
              <a:rPr lang="ko" sz="17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7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3175000" y="3263425"/>
            <a:ext cx="3496500" cy="89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reflection blurRad="0" dir="5400000" dist="381000" endA="0" endPos="30000" fadeDir="5400012" kx="0" rotWithShape="0" algn="bl" stA="5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3126850" y="3327475"/>
            <a:ext cx="3592800" cy="764100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1440000" dist="76200">
              <a:srgbClr val="000000">
                <a:alpha val="1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262626"/>
                </a:solidFill>
              </a:rPr>
              <a:t>하루치 데이터가 하나의 데이터</a:t>
            </a:r>
            <a:endParaRPr b="1" sz="1900">
              <a:solidFill>
                <a:srgbClr val="2626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262626"/>
                </a:solidFill>
              </a:rPr>
              <a:t>장마감 데이터가 정답 데이터</a:t>
            </a:r>
            <a:endParaRPr b="1" sz="19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03. 모델 선정</a:t>
            </a:r>
            <a:endParaRPr sz="1100"/>
          </a:p>
        </p:txBody>
      </p:sp>
      <p:sp>
        <p:nvSpPr>
          <p:cNvPr id="188" name="Google Shape;188;p29"/>
          <p:cNvSpPr/>
          <p:nvPr/>
        </p:nvSpPr>
        <p:spPr>
          <a:xfrm>
            <a:off x="5890650" y="720725"/>
            <a:ext cx="2847000" cy="3914700"/>
          </a:xfrm>
          <a:prstGeom prst="rect">
            <a:avLst/>
          </a:prstGeom>
          <a:gradFill>
            <a:gsLst>
              <a:gs pos="0">
                <a:srgbClr val="FCFCFC"/>
              </a:gs>
              <a:gs pos="42000">
                <a:srgbClr val="FCFCFC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300038" rotWithShape="0" algn="tl" dir="1980000" dist="142875">
              <a:srgbClr val="000000">
                <a:alpha val="25000"/>
              </a:srgbClr>
            </a:outerShdw>
          </a:effectLst>
        </p:spPr>
        <p:txBody>
          <a:bodyPr anchorCtr="0" anchor="t" bIns="0" lIns="62300" spcFirstLastPara="1" rIns="623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6114000" y="920950"/>
            <a:ext cx="2400300" cy="3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rPr>
              <a:t>1D CNN</a:t>
            </a:r>
            <a:endParaRPr sz="2700">
              <a:solidFill>
                <a:srgbClr val="26262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6262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62626"/>
                </a:solidFill>
              </a:rPr>
              <a:t>단기적 속성이 강한 데이터에 효과적 </a:t>
            </a:r>
            <a:endParaRPr sz="1600">
              <a:solidFill>
                <a:srgbClr val="2626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626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62626"/>
                </a:solidFill>
              </a:rPr>
              <a:t>여러개의 채널에</a:t>
            </a:r>
            <a:endParaRPr sz="1600">
              <a:solidFill>
                <a:srgbClr val="2626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62626"/>
                </a:solidFill>
              </a:rPr>
              <a:t>여러 시계열 데이터가 </a:t>
            </a:r>
            <a:endParaRPr sz="1600">
              <a:solidFill>
                <a:srgbClr val="2626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62626"/>
                </a:solidFill>
              </a:rPr>
              <a:t>들어갈 수 있음</a:t>
            </a:r>
            <a:endParaRPr sz="1600">
              <a:solidFill>
                <a:srgbClr val="2626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626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rPr>
              <a:t>LSTM</a:t>
            </a:r>
            <a:endParaRPr sz="2700">
              <a:solidFill>
                <a:srgbClr val="26262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62626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rgbClr val="262626"/>
                </a:solidFill>
              </a:rPr>
              <a:t>CNN과 성능 비교를 위한 모델</a:t>
            </a:r>
            <a:endParaRPr sz="1600">
              <a:solidFill>
                <a:srgbClr val="262626"/>
              </a:solidFill>
            </a:endParaRPr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20725"/>
            <a:ext cx="5340697" cy="3914700"/>
          </a:xfrm>
          <a:prstGeom prst="rect">
            <a:avLst/>
          </a:prstGeom>
          <a:noFill/>
          <a:ln>
            <a:noFill/>
          </a:ln>
          <a:effectLst>
            <a:outerShdw blurRad="328613" rotWithShape="0" algn="bl" dir="2940000" dist="161925">
              <a:srgbClr val="000000">
                <a:alpha val="34000"/>
              </a:srgbClr>
            </a:outerShdw>
          </a:effectLst>
        </p:spPr>
      </p:pic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3988" y="557250"/>
            <a:ext cx="460325" cy="2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>
            <a:off x="479425" y="1600875"/>
            <a:ext cx="5010300" cy="305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50" rotWithShape="0" algn="bl" dir="2220000" dist="104775">
              <a:srgbClr val="000000">
                <a:alpha val="2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197" name="Google Shape;197;p30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04. 1D CNN 데이터 전처리</a:t>
            </a:r>
            <a:endParaRPr sz="1100"/>
          </a:p>
        </p:txBody>
      </p:sp>
      <p:sp>
        <p:nvSpPr>
          <p:cNvPr id="198" name="Google Shape;198;p30"/>
          <p:cNvSpPr txBox="1"/>
          <p:nvPr/>
        </p:nvSpPr>
        <p:spPr>
          <a:xfrm>
            <a:off x="2945850" y="301625"/>
            <a:ext cx="36195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262626"/>
                </a:solidFill>
              </a:rPr>
              <a:t>실시간 체결 데이터 전처리</a:t>
            </a:r>
            <a:endParaRPr b="1" sz="2200">
              <a:solidFill>
                <a:srgbClr val="262626"/>
              </a:solidFill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2869650" y="941800"/>
            <a:ext cx="3953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262626"/>
                </a:solidFill>
              </a:rPr>
              <a:t>필요한 컬럼 선정 : ‘거래량’, ‘체결 가격’</a:t>
            </a:r>
            <a:endParaRPr b="1" sz="1700">
              <a:solidFill>
                <a:srgbClr val="262626"/>
              </a:solidFill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4637725" y="4285725"/>
            <a:ext cx="6234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262626"/>
                </a:solidFill>
              </a:rPr>
              <a:t>시간</a:t>
            </a:r>
            <a:endParaRPr sz="1300">
              <a:solidFill>
                <a:srgbClr val="262626"/>
              </a:solidFill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1546225" y="1726425"/>
            <a:ext cx="3500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62626"/>
                </a:solidFill>
                <a:latin typeface="Gulim"/>
                <a:ea typeface="Gulim"/>
                <a:cs typeface="Gulim"/>
                <a:sym typeface="Gulim"/>
              </a:rPr>
              <a:t>거래량과 체결가격의 상관 관계</a:t>
            </a:r>
            <a:endParaRPr sz="1600">
              <a:solidFill>
                <a:srgbClr val="262626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25" y="2113125"/>
            <a:ext cx="4429350" cy="22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225" y="2113135"/>
            <a:ext cx="1190625" cy="40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0"/>
          <p:cNvCxnSpPr/>
          <p:nvPr/>
        </p:nvCxnSpPr>
        <p:spPr>
          <a:xfrm>
            <a:off x="3506465" y="84854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30"/>
          <p:cNvSpPr/>
          <p:nvPr/>
        </p:nvSpPr>
        <p:spPr>
          <a:xfrm>
            <a:off x="5727850" y="1600875"/>
            <a:ext cx="3019200" cy="305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357188" rotWithShape="0" algn="bl" dir="2220000" dist="104775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5782000" y="1799175"/>
            <a:ext cx="2910900" cy="27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가설 1</a:t>
            </a:r>
            <a:endParaRPr b="1" sz="16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주가 변동에 반응한 </a:t>
            </a:r>
            <a:r>
              <a:rPr b="1" lang="ko">
                <a:solidFill>
                  <a:schemeClr val="dk1"/>
                </a:solidFill>
              </a:rPr>
              <a:t>프로그램 매매의 거래일 가능성</a:t>
            </a:r>
            <a:r>
              <a:rPr lang="ko">
                <a:solidFill>
                  <a:schemeClr val="dk1"/>
                </a:solidFill>
              </a:rPr>
              <a:t>이 있다.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rPr>
              <a:t>가설 2</a:t>
            </a:r>
            <a:endParaRPr b="1" sz="16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단순히 거래량이 많기 때문에 </a:t>
            </a:r>
            <a:r>
              <a:rPr b="1" lang="ko">
                <a:solidFill>
                  <a:schemeClr val="dk1"/>
                </a:solidFill>
              </a:rPr>
              <a:t>수요와 공급에 따라 주가가 변화</a:t>
            </a:r>
            <a:r>
              <a:rPr lang="ko">
                <a:solidFill>
                  <a:schemeClr val="dk1"/>
                </a:solidFill>
              </a:rPr>
              <a:t>하는 것일 수 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62626"/>
              </a:solidFill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7288" y="1398850"/>
            <a:ext cx="460325" cy="2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25" y="2113125"/>
            <a:ext cx="4429350" cy="22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/>
          <p:nvPr/>
        </p:nvSpPr>
        <p:spPr>
          <a:xfrm>
            <a:off x="6023050" y="1614000"/>
            <a:ext cx="2593500" cy="308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385763" rotWithShape="0" algn="bl" dir="2220000" dist="14287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214" name="Google Shape;214;p31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04. </a:t>
            </a:r>
            <a:r>
              <a:rPr lang="ko" sz="1100"/>
              <a:t>1D CNN </a:t>
            </a:r>
            <a:r>
              <a:rPr lang="ko" sz="1100"/>
              <a:t>데이터 전처리</a:t>
            </a:r>
            <a:endParaRPr sz="1100"/>
          </a:p>
        </p:txBody>
      </p:sp>
      <p:sp>
        <p:nvSpPr>
          <p:cNvPr id="215" name="Google Shape;215;p31"/>
          <p:cNvSpPr txBox="1"/>
          <p:nvPr/>
        </p:nvSpPr>
        <p:spPr>
          <a:xfrm>
            <a:off x="2945850" y="301625"/>
            <a:ext cx="36195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262626"/>
                </a:solidFill>
              </a:rPr>
              <a:t>상위 거래원 데이터 전처리</a:t>
            </a:r>
            <a:endParaRPr b="1" sz="2200">
              <a:solidFill>
                <a:srgbClr val="262626"/>
              </a:solidFill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1626800" y="895025"/>
            <a:ext cx="6295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262626"/>
                </a:solidFill>
              </a:rPr>
              <a:t>필요한 컬럼 선정 : ‘1~5단계 매도 매수 체결 수량’ 및 ‘회원 번호’</a:t>
            </a:r>
            <a:endParaRPr b="1" sz="1700">
              <a:solidFill>
                <a:srgbClr val="262626"/>
              </a:solidFill>
            </a:endParaRPr>
          </a:p>
        </p:txBody>
      </p:sp>
      <p:cxnSp>
        <p:nvCxnSpPr>
          <p:cNvPr id="217" name="Google Shape;217;p31"/>
          <p:cNvCxnSpPr/>
          <p:nvPr/>
        </p:nvCxnSpPr>
        <p:spPr>
          <a:xfrm>
            <a:off x="3506465" y="84854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50" y="1614000"/>
            <a:ext cx="5010315" cy="3086150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3180000" dist="123825">
              <a:srgbClr val="000000">
                <a:alpha val="26000"/>
              </a:srgbClr>
            </a:outerShdw>
          </a:effectLst>
        </p:spPr>
      </p:pic>
      <p:sp>
        <p:nvSpPr>
          <p:cNvPr id="219" name="Google Shape;219;p31"/>
          <p:cNvSpPr txBox="1"/>
          <p:nvPr/>
        </p:nvSpPr>
        <p:spPr>
          <a:xfrm>
            <a:off x="6023050" y="1796150"/>
            <a:ext cx="25935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</a:rPr>
              <a:t>장이 열려있을 때 </a:t>
            </a:r>
            <a:r>
              <a:rPr b="1" lang="ko" sz="1300">
                <a:solidFill>
                  <a:schemeClr val="dk1"/>
                </a:solidFill>
              </a:rPr>
              <a:t>유일하게 확신할 수 있는 외국계 거래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dk1"/>
                </a:solidFill>
              </a:rPr>
              <a:t>회원번호</a:t>
            </a:r>
            <a:r>
              <a:rPr lang="ko" sz="1300">
                <a:solidFill>
                  <a:schemeClr val="dk1"/>
                </a:solidFill>
              </a:rPr>
              <a:t>에는 각 증권사를 구분하는 번호가 들어오며 </a:t>
            </a:r>
            <a:br>
              <a:rPr lang="ko" sz="1300">
                <a:solidFill>
                  <a:schemeClr val="dk1"/>
                </a:solidFill>
              </a:rPr>
            </a:br>
            <a:r>
              <a:rPr b="1" lang="ko" sz="1300">
                <a:solidFill>
                  <a:schemeClr val="dk1"/>
                </a:solidFill>
              </a:rPr>
              <a:t>각 증권사는 외국계와 국내로 구분</a:t>
            </a:r>
            <a:r>
              <a:rPr lang="ko" sz="1300">
                <a:solidFill>
                  <a:schemeClr val="dk1"/>
                </a:solidFill>
              </a:rPr>
              <a:t> 가능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</a:rPr>
              <a:t> 외국인과 비외국인을 구분하는 것이 중요 회원번호를 </a:t>
            </a:r>
            <a:br>
              <a:rPr lang="ko" sz="1300">
                <a:solidFill>
                  <a:schemeClr val="dk1"/>
                </a:solidFill>
              </a:rPr>
            </a:br>
            <a:r>
              <a:rPr b="1" lang="ko" sz="1300">
                <a:solidFill>
                  <a:schemeClr val="dk1"/>
                </a:solidFill>
              </a:rPr>
              <a:t>바이너리 0, 1로 변환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9638" y="1412975"/>
            <a:ext cx="460325" cy="2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/>
          <p:nvPr/>
        </p:nvSpPr>
        <p:spPr>
          <a:xfrm>
            <a:off x="1145900" y="1530050"/>
            <a:ext cx="7257300" cy="316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385763" rotWithShape="0" algn="bl" dir="2220000" dist="14287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226" name="Google Shape;226;p32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04. </a:t>
            </a:r>
            <a:r>
              <a:rPr lang="ko" sz="1100"/>
              <a:t>1D CNN </a:t>
            </a:r>
            <a:r>
              <a:rPr lang="ko" sz="1100"/>
              <a:t>데이터 전처리</a:t>
            </a:r>
            <a:endParaRPr sz="1100"/>
          </a:p>
        </p:txBody>
      </p:sp>
      <p:sp>
        <p:nvSpPr>
          <p:cNvPr id="227" name="Google Shape;227;p32"/>
          <p:cNvSpPr txBox="1"/>
          <p:nvPr/>
        </p:nvSpPr>
        <p:spPr>
          <a:xfrm>
            <a:off x="2756150" y="301625"/>
            <a:ext cx="4036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262626"/>
                </a:solidFill>
              </a:rPr>
              <a:t>프로그램 매매</a:t>
            </a:r>
            <a:r>
              <a:rPr b="1" lang="ko" sz="2200">
                <a:solidFill>
                  <a:srgbClr val="262626"/>
                </a:solidFill>
              </a:rPr>
              <a:t> 데이터 전처리</a:t>
            </a:r>
            <a:endParaRPr b="1" sz="2200">
              <a:solidFill>
                <a:srgbClr val="262626"/>
              </a:solidFill>
            </a:endParaRPr>
          </a:p>
        </p:txBody>
      </p:sp>
      <p:cxnSp>
        <p:nvCxnSpPr>
          <p:cNvPr id="228" name="Google Shape;228;p32"/>
          <p:cNvCxnSpPr/>
          <p:nvPr/>
        </p:nvCxnSpPr>
        <p:spPr>
          <a:xfrm>
            <a:off x="3506465" y="84854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p32"/>
          <p:cNvSpPr txBox="1"/>
          <p:nvPr/>
        </p:nvSpPr>
        <p:spPr>
          <a:xfrm>
            <a:off x="1404475" y="1797800"/>
            <a:ext cx="6849000" cy="28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순매수 수량 구하는 공식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1"/>
                </a:solidFill>
              </a:rPr>
              <a:t>매수수량</a:t>
            </a:r>
            <a:r>
              <a:rPr lang="ko" sz="1700">
                <a:solidFill>
                  <a:schemeClr val="dk1"/>
                </a:solidFill>
              </a:rPr>
              <a:t> = </a:t>
            </a:r>
            <a:r>
              <a:rPr lang="ko" sz="1600">
                <a:solidFill>
                  <a:schemeClr val="dk1"/>
                </a:solidFill>
              </a:rPr>
              <a:t>위탁매수차익체결수량 + 자기매수차익체결수량 + 위탁매수비차익체결수량 + 자기매수비차익체결수량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1"/>
                </a:solidFill>
              </a:rPr>
              <a:t>매도수량</a:t>
            </a:r>
            <a:r>
              <a:rPr lang="ko" sz="1700">
                <a:solidFill>
                  <a:schemeClr val="dk1"/>
                </a:solidFill>
              </a:rPr>
              <a:t> = </a:t>
            </a:r>
            <a:r>
              <a:rPr lang="ko" sz="1600">
                <a:solidFill>
                  <a:schemeClr val="dk1"/>
                </a:solidFill>
              </a:rPr>
              <a:t>위탁매도차익체결수량 + 자기매도차익체결수량 + 위탁매도비차익체결수량 + 자기매도비차익체결수량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chemeClr val="dk1"/>
                </a:solidFill>
              </a:rPr>
              <a:t>순매수 수량</a:t>
            </a:r>
            <a:r>
              <a:rPr lang="ko" sz="1700">
                <a:solidFill>
                  <a:schemeClr val="dk1"/>
                </a:solidFill>
              </a:rPr>
              <a:t> = 매수 수량 - 매도 수량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62626"/>
              </a:solidFill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1626800" y="895025"/>
            <a:ext cx="6295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262626"/>
                </a:solidFill>
              </a:rPr>
              <a:t>필요한 컬럼 선정 : ‘</a:t>
            </a:r>
            <a:r>
              <a:rPr b="1" lang="ko" sz="1700">
                <a:solidFill>
                  <a:schemeClr val="dk1"/>
                </a:solidFill>
              </a:rPr>
              <a:t>순매수 수량</a:t>
            </a:r>
            <a:r>
              <a:rPr b="1" lang="ko" sz="1700">
                <a:solidFill>
                  <a:srgbClr val="262626"/>
                </a:solidFill>
              </a:rPr>
              <a:t>’</a:t>
            </a:r>
            <a:endParaRPr b="1" sz="1700">
              <a:solidFill>
                <a:srgbClr val="262626"/>
              </a:solidFill>
            </a:endParaRPr>
          </a:p>
        </p:txBody>
      </p:sp>
      <p:cxnSp>
        <p:nvCxnSpPr>
          <p:cNvPr id="231" name="Google Shape;231;p32"/>
          <p:cNvCxnSpPr/>
          <p:nvPr/>
        </p:nvCxnSpPr>
        <p:spPr>
          <a:xfrm flipH="1">
            <a:off x="1952175" y="2659850"/>
            <a:ext cx="1008600" cy="3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2"/>
          <p:cNvCxnSpPr/>
          <p:nvPr/>
        </p:nvCxnSpPr>
        <p:spPr>
          <a:xfrm flipH="1">
            <a:off x="1952325" y="3409300"/>
            <a:ext cx="1020900" cy="1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32"/>
          <p:cNvCxnSpPr/>
          <p:nvPr/>
        </p:nvCxnSpPr>
        <p:spPr>
          <a:xfrm rot="10800000">
            <a:off x="2957925" y="4184325"/>
            <a:ext cx="3690900" cy="6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088" y="1356925"/>
            <a:ext cx="460325" cy="2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/>
          <p:nvPr/>
        </p:nvSpPr>
        <p:spPr>
          <a:xfrm>
            <a:off x="545075" y="2128850"/>
            <a:ext cx="8053800" cy="59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385763" rotWithShape="0" algn="bl" dir="2220000" dist="14287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240" name="Google Shape;240;p33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04. 1D CNN 데이터 전처리</a:t>
            </a:r>
            <a:endParaRPr sz="1100"/>
          </a:p>
        </p:txBody>
      </p:sp>
      <p:sp>
        <p:nvSpPr>
          <p:cNvPr id="241" name="Google Shape;241;p33"/>
          <p:cNvSpPr txBox="1"/>
          <p:nvPr/>
        </p:nvSpPr>
        <p:spPr>
          <a:xfrm>
            <a:off x="2763925" y="278325"/>
            <a:ext cx="4036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262626"/>
                </a:solidFill>
              </a:rPr>
              <a:t>Combine</a:t>
            </a:r>
            <a:endParaRPr sz="2300">
              <a:solidFill>
                <a:srgbClr val="262626"/>
              </a:solidFill>
            </a:endParaRPr>
          </a:p>
        </p:txBody>
      </p:sp>
      <p:cxnSp>
        <p:nvCxnSpPr>
          <p:cNvPr id="242" name="Google Shape;242;p33"/>
          <p:cNvCxnSpPr/>
          <p:nvPr/>
        </p:nvCxnSpPr>
        <p:spPr>
          <a:xfrm>
            <a:off x="3506465" y="84854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" name="Google Shape;243;p33"/>
          <p:cNvSpPr txBox="1"/>
          <p:nvPr/>
        </p:nvSpPr>
        <p:spPr>
          <a:xfrm>
            <a:off x="2093725" y="948475"/>
            <a:ext cx="52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실시간 체결, 상위 거래원, 프로그램 매매 데이터를 하나의 데이터로 통합</a:t>
            </a:r>
            <a:endParaRPr sz="1700">
              <a:solidFill>
                <a:srgbClr val="262626"/>
              </a:solidFill>
            </a:endParaRPr>
          </a:p>
        </p:txBody>
      </p:sp>
      <p:graphicFrame>
        <p:nvGraphicFramePr>
          <p:cNvPr id="244" name="Google Shape;244;p33"/>
          <p:cNvGraphicFramePr/>
          <p:nvPr/>
        </p:nvGraphicFramePr>
        <p:xfrm>
          <a:off x="545075" y="2128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{5A855E29-BDF8-4049-B30F-E0989B0D85F1}</a:tableStyleId>
              </a:tblPr>
              <a:tblGrid>
                <a:gridCol w="1150550"/>
                <a:gridCol w="1150550"/>
                <a:gridCol w="1150550"/>
                <a:gridCol w="1150550"/>
                <a:gridCol w="1150550"/>
                <a:gridCol w="1150550"/>
                <a:gridCol w="1150550"/>
              </a:tblGrid>
              <a:tr h="545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50">
                          <a:solidFill>
                            <a:schemeClr val="dk1"/>
                          </a:solidFill>
                        </a:rPr>
                        <a:t>실시간</a:t>
                      </a:r>
                      <a:endParaRPr b="1" sz="12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50">
                          <a:solidFill>
                            <a:schemeClr val="dk1"/>
                          </a:solidFill>
                        </a:rPr>
                        <a:t>거래량</a:t>
                      </a:r>
                      <a:endParaRPr b="1" sz="12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50">
                          <a:solidFill>
                            <a:schemeClr val="dk1"/>
                          </a:solidFill>
                        </a:rPr>
                        <a:t>체결가격</a:t>
                      </a:r>
                      <a:endParaRPr b="1" sz="12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50">
                          <a:solidFill>
                            <a:schemeClr val="dk1"/>
                          </a:solidFill>
                        </a:rPr>
                        <a:t>(주가)</a:t>
                      </a:r>
                      <a:endParaRPr b="1" sz="12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50">
                          <a:solidFill>
                            <a:schemeClr val="dk1"/>
                          </a:solidFill>
                        </a:rPr>
                        <a:t>프로그램</a:t>
                      </a:r>
                      <a:endParaRPr b="1" sz="12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50">
                          <a:solidFill>
                            <a:schemeClr val="dk1"/>
                          </a:solidFill>
                        </a:rPr>
                        <a:t>순매수수량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50">
                          <a:solidFill>
                            <a:schemeClr val="dk1"/>
                          </a:solidFill>
                        </a:rPr>
                        <a:t>외국인 매도수량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50">
                          <a:solidFill>
                            <a:schemeClr val="dk1"/>
                          </a:solidFill>
                        </a:rPr>
                        <a:t>외국인 매수수량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50">
                          <a:solidFill>
                            <a:schemeClr val="dk1"/>
                          </a:solidFill>
                        </a:rPr>
                        <a:t>기관 매도수량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50">
                          <a:solidFill>
                            <a:schemeClr val="dk1"/>
                          </a:solidFill>
                        </a:rPr>
                        <a:t>기관 매수수량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5" name="Google Shape;245;p33"/>
          <p:cNvSpPr/>
          <p:nvPr/>
        </p:nvSpPr>
        <p:spPr>
          <a:xfrm>
            <a:off x="643050" y="3065675"/>
            <a:ext cx="2203200" cy="3738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실시간 체결</a:t>
            </a:r>
            <a:endParaRPr/>
          </a:p>
        </p:txBody>
      </p:sp>
      <p:sp>
        <p:nvSpPr>
          <p:cNvPr id="246" name="Google Shape;246;p33"/>
          <p:cNvSpPr/>
          <p:nvPr/>
        </p:nvSpPr>
        <p:spPr>
          <a:xfrm>
            <a:off x="2846250" y="3065675"/>
            <a:ext cx="1150500" cy="3738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프로그램 매매</a:t>
            </a:r>
            <a:endParaRPr/>
          </a:p>
        </p:txBody>
      </p:sp>
      <p:sp>
        <p:nvSpPr>
          <p:cNvPr id="247" name="Google Shape;247;p33"/>
          <p:cNvSpPr/>
          <p:nvPr/>
        </p:nvSpPr>
        <p:spPr>
          <a:xfrm>
            <a:off x="3996725" y="3065675"/>
            <a:ext cx="4602300" cy="3738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상위 거래원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/>
          <p:nvPr/>
        </p:nvSpPr>
        <p:spPr>
          <a:xfrm>
            <a:off x="2093725" y="1973575"/>
            <a:ext cx="5132700" cy="201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385763" rotWithShape="0" algn="bl" dir="2220000" dist="14287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253" name="Google Shape;253;p34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04. </a:t>
            </a:r>
            <a:r>
              <a:rPr lang="ko" sz="1100"/>
              <a:t>1D CNN </a:t>
            </a:r>
            <a:r>
              <a:rPr lang="ko" sz="1100"/>
              <a:t>데이터 전처리</a:t>
            </a:r>
            <a:endParaRPr sz="1100"/>
          </a:p>
        </p:txBody>
      </p:sp>
      <p:sp>
        <p:nvSpPr>
          <p:cNvPr id="254" name="Google Shape;254;p34"/>
          <p:cNvSpPr txBox="1"/>
          <p:nvPr/>
        </p:nvSpPr>
        <p:spPr>
          <a:xfrm>
            <a:off x="2756150" y="301625"/>
            <a:ext cx="4036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262626"/>
                </a:solidFill>
              </a:rPr>
              <a:t>Combine</a:t>
            </a:r>
            <a:endParaRPr sz="2300">
              <a:solidFill>
                <a:srgbClr val="262626"/>
              </a:solidFill>
            </a:endParaRPr>
          </a:p>
        </p:txBody>
      </p:sp>
      <p:cxnSp>
        <p:nvCxnSpPr>
          <p:cNvPr id="255" name="Google Shape;255;p34"/>
          <p:cNvCxnSpPr/>
          <p:nvPr/>
        </p:nvCxnSpPr>
        <p:spPr>
          <a:xfrm>
            <a:off x="3506465" y="84854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34"/>
          <p:cNvSpPr txBox="1"/>
          <p:nvPr/>
        </p:nvSpPr>
        <p:spPr>
          <a:xfrm>
            <a:off x="2093725" y="948475"/>
            <a:ext cx="52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실시간 체결, 상위 거래원, 프로그램 매매 데이터를 하나의 데이터로 통합</a:t>
            </a:r>
            <a:endParaRPr sz="1700">
              <a:solidFill>
                <a:srgbClr val="262626"/>
              </a:solidFill>
            </a:endParaRPr>
          </a:p>
        </p:txBody>
      </p:sp>
      <p:sp>
        <p:nvSpPr>
          <p:cNvPr id="257" name="Google Shape;257;p34"/>
          <p:cNvSpPr txBox="1"/>
          <p:nvPr/>
        </p:nvSpPr>
        <p:spPr>
          <a:xfrm>
            <a:off x="2093800" y="2261700"/>
            <a:ext cx="51327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262626"/>
                </a:solidFill>
              </a:rPr>
              <a:t>행 길이를 100,000으로 고정</a:t>
            </a:r>
            <a:endParaRPr b="1" sz="2200">
              <a:solidFill>
                <a:srgbClr val="2626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2626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 원본은 </a:t>
            </a:r>
            <a:r>
              <a:rPr lang="ko" sz="1700">
                <a:solidFill>
                  <a:srgbClr val="262626"/>
                </a:solidFill>
              </a:rPr>
              <a:t>최소 80,000 ~ 최대 300,000 길이를 갖는다.</a:t>
            </a:r>
            <a:endParaRPr sz="1700">
              <a:solidFill>
                <a:srgbClr val="2626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2~4개씩 행을 더함으로써 축소</a:t>
            </a:r>
            <a:endParaRPr sz="1700">
              <a:solidFill>
                <a:srgbClr val="262626"/>
              </a:solidFill>
            </a:endParaRPr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913" y="1784263"/>
            <a:ext cx="460325" cy="2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896950" y="2033450"/>
            <a:ext cx="2724900" cy="201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385763" rotWithShape="0" algn="bl" dir="2220000" dist="14287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264" name="Google Shape;264;p35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04. </a:t>
            </a:r>
            <a:r>
              <a:rPr lang="ko" sz="1100"/>
              <a:t>1D CNN </a:t>
            </a:r>
            <a:r>
              <a:rPr lang="ko" sz="1100"/>
              <a:t>데이터 전처리</a:t>
            </a:r>
            <a:endParaRPr sz="1100"/>
          </a:p>
        </p:txBody>
      </p:sp>
      <p:sp>
        <p:nvSpPr>
          <p:cNvPr id="265" name="Google Shape;265;p35"/>
          <p:cNvSpPr txBox="1"/>
          <p:nvPr/>
        </p:nvSpPr>
        <p:spPr>
          <a:xfrm>
            <a:off x="2756150" y="301625"/>
            <a:ext cx="4036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262626"/>
                </a:solidFill>
              </a:rPr>
              <a:t>Scaling</a:t>
            </a:r>
            <a:endParaRPr sz="2300">
              <a:solidFill>
                <a:srgbClr val="262626"/>
              </a:solidFill>
            </a:endParaRPr>
          </a:p>
        </p:txBody>
      </p:sp>
      <p:cxnSp>
        <p:nvCxnSpPr>
          <p:cNvPr id="266" name="Google Shape;266;p35"/>
          <p:cNvCxnSpPr/>
          <p:nvPr/>
        </p:nvCxnSpPr>
        <p:spPr>
          <a:xfrm>
            <a:off x="3506465" y="84854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7" name="Google Shape;267;p35"/>
          <p:cNvPicPr preferRelativeResize="0"/>
          <p:nvPr/>
        </p:nvPicPr>
        <p:blipFill rotWithShape="1">
          <a:blip r:embed="rId3">
            <a:alphaModFix/>
          </a:blip>
          <a:srcRect b="0" l="0" r="8113" t="0"/>
          <a:stretch/>
        </p:blipFill>
        <p:spPr>
          <a:xfrm>
            <a:off x="2113225" y="2338900"/>
            <a:ext cx="2458775" cy="14344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8" name="Google Shape;268;p35"/>
          <p:cNvSpPr txBox="1"/>
          <p:nvPr/>
        </p:nvSpPr>
        <p:spPr>
          <a:xfrm>
            <a:off x="4789025" y="2262700"/>
            <a:ext cx="3014400" cy="23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262626"/>
                </a:solidFill>
              </a:rPr>
              <a:t>-1 ~ 1  범위를 갖는다</a:t>
            </a:r>
            <a:endParaRPr b="1" sz="2000">
              <a:solidFill>
                <a:srgbClr val="2626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626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262626"/>
                </a:solidFill>
              </a:rPr>
              <a:t>음수, 양수, 0값이 유지된다.</a:t>
            </a:r>
            <a:endParaRPr b="1" sz="2000">
              <a:solidFill>
                <a:srgbClr val="262626"/>
              </a:solidFill>
            </a:endParaRPr>
          </a:p>
        </p:txBody>
      </p:sp>
      <p:sp>
        <p:nvSpPr>
          <p:cNvPr id="269" name="Google Shape;269;p35"/>
          <p:cNvSpPr txBox="1"/>
          <p:nvPr/>
        </p:nvSpPr>
        <p:spPr>
          <a:xfrm>
            <a:off x="2093725" y="948475"/>
            <a:ext cx="52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외국인의 현재 매수와 매도를 파악해야 함으로 음수와 양수를 유지하는 것이 중요하다고 판단</a:t>
            </a:r>
            <a:endParaRPr sz="1700">
              <a:solidFill>
                <a:srgbClr val="262626"/>
              </a:solidFill>
            </a:endParaRPr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2450" y="1860963"/>
            <a:ext cx="460325" cy="2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/>
          <p:nvPr/>
        </p:nvSpPr>
        <p:spPr>
          <a:xfrm>
            <a:off x="3998225" y="1616250"/>
            <a:ext cx="4997400" cy="316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385763" rotWithShape="0" algn="bl" dir="2220000" dist="14287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276" name="Google Shape;276;p36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05. </a:t>
            </a:r>
            <a:r>
              <a:rPr lang="ko" sz="1100"/>
              <a:t>1D CNN </a:t>
            </a:r>
            <a:r>
              <a:rPr lang="ko" sz="1100"/>
              <a:t>모델 빌드</a:t>
            </a:r>
            <a:endParaRPr sz="1100"/>
          </a:p>
        </p:txBody>
      </p:sp>
      <p:sp>
        <p:nvSpPr>
          <p:cNvPr id="277" name="Google Shape;277;p36"/>
          <p:cNvSpPr txBox="1"/>
          <p:nvPr/>
        </p:nvSpPr>
        <p:spPr>
          <a:xfrm>
            <a:off x="2553600" y="216175"/>
            <a:ext cx="4036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262626"/>
                </a:solidFill>
              </a:rPr>
              <a:t>Model </a:t>
            </a:r>
            <a:r>
              <a:rPr lang="ko" sz="2300">
                <a:solidFill>
                  <a:srgbClr val="262626"/>
                </a:solidFill>
              </a:rPr>
              <a:t>structure</a:t>
            </a:r>
            <a:endParaRPr sz="2300">
              <a:solidFill>
                <a:srgbClr val="262626"/>
              </a:solidFill>
            </a:endParaRPr>
          </a:p>
        </p:txBody>
      </p:sp>
      <p:cxnSp>
        <p:nvCxnSpPr>
          <p:cNvPr id="278" name="Google Shape;278;p36"/>
          <p:cNvCxnSpPr/>
          <p:nvPr/>
        </p:nvCxnSpPr>
        <p:spPr>
          <a:xfrm>
            <a:off x="3506465" y="84854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9" name="Google Shape;279;p36"/>
          <p:cNvSpPr txBox="1"/>
          <p:nvPr/>
        </p:nvSpPr>
        <p:spPr>
          <a:xfrm>
            <a:off x="2169925" y="872275"/>
            <a:ext cx="5220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1D CNN의 구조</a:t>
            </a:r>
            <a:endParaRPr sz="1700">
              <a:solidFill>
                <a:srgbClr val="262626"/>
              </a:solidFill>
            </a:endParaRPr>
          </a:p>
        </p:txBody>
      </p:sp>
      <p:pic>
        <p:nvPicPr>
          <p:cNvPr id="280" name="Google Shape;2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50" y="1439600"/>
            <a:ext cx="3520491" cy="34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6"/>
          <p:cNvSpPr txBox="1"/>
          <p:nvPr/>
        </p:nvSpPr>
        <p:spPr>
          <a:xfrm>
            <a:off x="3534475" y="1880325"/>
            <a:ext cx="55974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rgbClr val="374151"/>
              </a:buClr>
              <a:buSzPts val="1300"/>
              <a:buNone/>
            </a:pPr>
            <a:r>
              <a:rPr lang="ko" sz="1300">
                <a:solidFill>
                  <a:srgbClr val="374151"/>
                </a:solidFill>
              </a:rPr>
              <a:t>컨볼루션 레이어</a:t>
            </a:r>
            <a:endParaRPr sz="1300">
              <a:solidFill>
                <a:srgbClr val="37415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Char char="●"/>
            </a:pPr>
            <a:r>
              <a:rPr lang="ko" sz="1300">
                <a:solidFill>
                  <a:srgbClr val="374151"/>
                </a:solidFill>
              </a:rPr>
              <a:t>conv1: 입력 채널 7, 출력 채널 7, 커널 크기 15, 스트라이드 2</a:t>
            </a:r>
            <a:endParaRPr sz="1300">
              <a:solidFill>
                <a:srgbClr val="37415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Char char="●"/>
            </a:pPr>
            <a:r>
              <a:rPr lang="ko" sz="1300">
                <a:solidFill>
                  <a:srgbClr val="374151"/>
                </a:solidFill>
              </a:rPr>
              <a:t>conv2: 입력 채널 7, 출력 채널 7, 커널 크기 6, 스트라이드 2</a:t>
            </a:r>
            <a:endParaRPr sz="1300">
              <a:solidFill>
                <a:srgbClr val="37415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Char char="●"/>
            </a:pPr>
            <a:r>
              <a:rPr lang="ko" sz="1300">
                <a:solidFill>
                  <a:srgbClr val="374151"/>
                </a:solidFill>
              </a:rPr>
              <a:t>conv3: 입력 채널 7, 출력 채널 7, 커널 크기 3, 스트라이드 2</a:t>
            </a:r>
            <a:endParaRPr sz="1300">
              <a:solidFill>
                <a:srgbClr val="37415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None/>
            </a:pPr>
            <a:r>
              <a:rPr lang="ko" sz="1300">
                <a:solidFill>
                  <a:srgbClr val="374151"/>
                </a:solidFill>
              </a:rPr>
              <a:t>선형 레이어 (Fully Connected)</a:t>
            </a:r>
            <a:endParaRPr sz="1300">
              <a:solidFill>
                <a:srgbClr val="37415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Char char="●"/>
            </a:pPr>
            <a:r>
              <a:rPr lang="ko" sz="1300">
                <a:solidFill>
                  <a:srgbClr val="374151"/>
                </a:solidFill>
              </a:rPr>
              <a:t>linear1: 87472 노드</a:t>
            </a:r>
            <a:endParaRPr sz="1300">
              <a:solidFill>
                <a:srgbClr val="37415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Char char="●"/>
            </a:pPr>
            <a:r>
              <a:rPr lang="ko" sz="1300">
                <a:solidFill>
                  <a:srgbClr val="374151"/>
                </a:solidFill>
              </a:rPr>
              <a:t>linear2: 1024 노드</a:t>
            </a:r>
            <a:endParaRPr sz="1300">
              <a:solidFill>
                <a:srgbClr val="37415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Char char="●"/>
            </a:pPr>
            <a:r>
              <a:rPr lang="ko" sz="1300">
                <a:solidFill>
                  <a:srgbClr val="374151"/>
                </a:solidFill>
              </a:rPr>
              <a:t>linear3: 512 노드</a:t>
            </a:r>
            <a:endParaRPr sz="1300">
              <a:solidFill>
                <a:srgbClr val="37415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Char char="●"/>
            </a:pPr>
            <a:r>
              <a:rPr lang="ko" sz="1300">
                <a:solidFill>
                  <a:srgbClr val="374151"/>
                </a:solidFill>
              </a:rPr>
              <a:t>linear4: 128 노드</a:t>
            </a:r>
            <a:endParaRPr sz="1300">
              <a:solidFill>
                <a:srgbClr val="37415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Char char="●"/>
            </a:pPr>
            <a:r>
              <a:rPr lang="ko" sz="1300">
                <a:solidFill>
                  <a:srgbClr val="374151"/>
                </a:solidFill>
              </a:rPr>
              <a:t>linear5: 32 노드</a:t>
            </a:r>
            <a:endParaRPr sz="1300">
              <a:solidFill>
                <a:srgbClr val="37415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Char char="●"/>
            </a:pPr>
            <a:r>
              <a:rPr lang="ko" sz="1300">
                <a:solidFill>
                  <a:srgbClr val="374151"/>
                </a:solidFill>
              </a:rPr>
              <a:t>linear6: 1 노드</a:t>
            </a:r>
            <a:endParaRPr sz="13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62626"/>
              </a:solidFill>
            </a:endParaRPr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763" y="1462463"/>
            <a:ext cx="460325" cy="2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/>
          <p:nvPr/>
        </p:nvSpPr>
        <p:spPr>
          <a:xfrm>
            <a:off x="4030550" y="2202100"/>
            <a:ext cx="4613700" cy="216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385763" rotWithShape="0" algn="bl" dir="2220000" dist="14287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288" name="Google Shape;288;p37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05. 1D CNN 모델 빌드</a:t>
            </a:r>
            <a:endParaRPr sz="1100"/>
          </a:p>
        </p:txBody>
      </p:sp>
      <p:sp>
        <p:nvSpPr>
          <p:cNvPr id="289" name="Google Shape;289;p37"/>
          <p:cNvSpPr txBox="1"/>
          <p:nvPr/>
        </p:nvSpPr>
        <p:spPr>
          <a:xfrm>
            <a:off x="2756150" y="301625"/>
            <a:ext cx="4036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262626"/>
                </a:solidFill>
              </a:rPr>
              <a:t>Model structure</a:t>
            </a:r>
            <a:endParaRPr sz="2300">
              <a:solidFill>
                <a:srgbClr val="262626"/>
              </a:solidFill>
            </a:endParaRPr>
          </a:p>
        </p:txBody>
      </p:sp>
      <p:cxnSp>
        <p:nvCxnSpPr>
          <p:cNvPr id="290" name="Google Shape;290;p37"/>
          <p:cNvCxnSpPr/>
          <p:nvPr/>
        </p:nvCxnSpPr>
        <p:spPr>
          <a:xfrm>
            <a:off x="3506465" y="84854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1" name="Google Shape;291;p37"/>
          <p:cNvSpPr txBox="1"/>
          <p:nvPr/>
        </p:nvSpPr>
        <p:spPr>
          <a:xfrm>
            <a:off x="2169925" y="872275"/>
            <a:ext cx="5220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1D CNN의 구조</a:t>
            </a:r>
            <a:endParaRPr sz="1700">
              <a:solidFill>
                <a:srgbClr val="262626"/>
              </a:solidFill>
            </a:endParaRPr>
          </a:p>
        </p:txBody>
      </p:sp>
      <p:pic>
        <p:nvPicPr>
          <p:cNvPr id="292" name="Google Shape;2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75" y="1398950"/>
            <a:ext cx="2572050" cy="6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850" y="2117725"/>
            <a:ext cx="3287476" cy="26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/>
          <p:nvPr/>
        </p:nvSpPr>
        <p:spPr>
          <a:xfrm>
            <a:off x="4112900" y="2517325"/>
            <a:ext cx="4449000" cy="1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333333"/>
                </a:solidFill>
              </a:rPr>
              <a:t>Gaussian Error Linear Unit</a:t>
            </a:r>
            <a:endParaRPr sz="1350"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333333"/>
                </a:solidFill>
              </a:rPr>
              <a:t>원본입력에 Gaussian distribution의 CDF를 통과한 값과 곱해주는 함수이다.</a:t>
            </a:r>
            <a:endParaRPr sz="1350"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333333"/>
                </a:solidFill>
              </a:rPr>
              <a:t>마이너스 값이 통과할 수 없는 </a:t>
            </a:r>
            <a:r>
              <a:rPr b="1" lang="ko" sz="1350">
                <a:solidFill>
                  <a:srgbClr val="333333"/>
                </a:solidFill>
              </a:rPr>
              <a:t>ReLU</a:t>
            </a:r>
            <a:r>
              <a:rPr lang="ko" sz="1350">
                <a:solidFill>
                  <a:srgbClr val="333333"/>
                </a:solidFill>
              </a:rPr>
              <a:t>에 비해  </a:t>
            </a:r>
            <a:r>
              <a:rPr b="1" lang="ko" sz="1350">
                <a:solidFill>
                  <a:srgbClr val="333333"/>
                </a:solidFill>
              </a:rPr>
              <a:t>gradient vanishing이 해소</a:t>
            </a:r>
            <a:r>
              <a:rPr lang="ko" sz="1350">
                <a:solidFill>
                  <a:srgbClr val="333333"/>
                </a:solidFill>
              </a:rPr>
              <a:t>될 것이라 기대했다.</a:t>
            </a:r>
            <a:endParaRPr sz="1350">
              <a:solidFill>
                <a:srgbClr val="333333"/>
              </a:solidFill>
            </a:endParaRPr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100" y="2058438"/>
            <a:ext cx="460325" cy="2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/>
          <p:nvPr/>
        </p:nvSpPr>
        <p:spPr>
          <a:xfrm>
            <a:off x="184643" y="141684"/>
            <a:ext cx="8774700" cy="4860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241300" rotWithShape="0" algn="tl" dir="2700000" dist="254000">
              <a:srgbClr val="000000">
                <a:alpha val="40000"/>
              </a:srgbClr>
            </a:outerShdw>
          </a:effectLst>
        </p:spPr>
        <p:txBody>
          <a:bodyPr anchorCtr="0" anchor="ctr" bIns="0" lIns="62300" spcFirstLastPara="1" rIns="62300" wrap="square" tIns="0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0"/>
          <p:cNvSpPr/>
          <p:nvPr/>
        </p:nvSpPr>
        <p:spPr>
          <a:xfrm>
            <a:off x="4983720" y="3342612"/>
            <a:ext cx="4063200" cy="13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-63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5054"/>
              </a:buClr>
              <a:buSzPts val="1300"/>
              <a:buAutoNum type="arabicPeriod"/>
            </a:pPr>
            <a:r>
              <a:rPr b="1" lang="ko" sz="1300">
                <a:solidFill>
                  <a:srgbClr val="4E4D5E"/>
                </a:solidFill>
              </a:rPr>
              <a:t>Introduce</a:t>
            </a:r>
            <a:endParaRPr b="1"/>
          </a:p>
          <a:p>
            <a:pPr indent="-6350" lvl="0" marL="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DA5054"/>
              </a:buClr>
              <a:buSzPts val="1300"/>
              <a:buAutoNum type="arabicPeriod"/>
            </a:pPr>
            <a:r>
              <a:rPr b="1" lang="ko" sz="1300">
                <a:solidFill>
                  <a:srgbClr val="4E4D5E"/>
                </a:solidFill>
              </a:rPr>
              <a:t>DS</a:t>
            </a:r>
            <a:endParaRPr b="1" sz="1300">
              <a:solidFill>
                <a:srgbClr val="4E4D5E"/>
              </a:solidFill>
            </a:endParaRPr>
          </a:p>
          <a:p>
            <a:pPr indent="-6350" lvl="0" marL="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DA5054"/>
              </a:buClr>
              <a:buSzPts val="1300"/>
              <a:buAutoNum type="arabicPeriod"/>
            </a:pPr>
            <a:r>
              <a:rPr b="1" lang="ko" sz="1300">
                <a:solidFill>
                  <a:srgbClr val="4E4D5E"/>
                </a:solidFill>
              </a:rPr>
              <a:t>DE</a:t>
            </a:r>
            <a:endParaRPr b="1" sz="1300">
              <a:solidFill>
                <a:srgbClr val="4E4D5E"/>
              </a:solidFill>
            </a:endParaRPr>
          </a:p>
          <a:p>
            <a:pPr indent="-6350" lvl="0" marL="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DA5054"/>
              </a:buClr>
              <a:buSzPts val="1300"/>
              <a:buAutoNum type="arabicPeriod"/>
            </a:pPr>
            <a:r>
              <a:rPr b="1" lang="ko" sz="1300">
                <a:solidFill>
                  <a:srgbClr val="4E4D5E"/>
                </a:solidFill>
              </a:rPr>
              <a:t>Appedix</a:t>
            </a:r>
            <a:endParaRPr b="1" sz="1300">
              <a:solidFill>
                <a:srgbClr val="4E4D5E"/>
              </a:solidFill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317989" y="3445288"/>
            <a:ext cx="21936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625" spcFirstLastPara="1" rIns="1557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sz="1200"/>
          </a:p>
        </p:txBody>
      </p:sp>
      <p:sp>
        <p:nvSpPr>
          <p:cNvPr id="96" name="Google Shape;96;p20"/>
          <p:cNvSpPr txBox="1"/>
          <p:nvPr/>
        </p:nvSpPr>
        <p:spPr>
          <a:xfrm>
            <a:off x="485756" y="3928209"/>
            <a:ext cx="16926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E4D5E"/>
                </a:solidFill>
              </a:rPr>
              <a:t>외국인 주식 수급 탐지</a:t>
            </a:r>
            <a:r>
              <a:rPr lang="ko" sz="800">
                <a:solidFill>
                  <a:srgbClr val="4E4D5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">
              <a:solidFill>
                <a:srgbClr val="4E4D5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E4D5E"/>
                </a:solidFill>
              </a:rPr>
              <a:t>TEAM </a:t>
            </a:r>
            <a:r>
              <a:rPr lang="ko" sz="800">
                <a:solidFill>
                  <a:srgbClr val="4E4D5E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sz="12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E4D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50" y="28275"/>
            <a:ext cx="8214523" cy="327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/>
          <p:nvPr/>
        </p:nvSpPr>
        <p:spPr>
          <a:xfrm>
            <a:off x="5871525" y="2017425"/>
            <a:ext cx="2724900" cy="207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385763" rotWithShape="0" algn="bl" dir="2220000" dist="14287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301" name="Google Shape;301;p38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06. 1D CNN 실험 결과</a:t>
            </a:r>
            <a:endParaRPr sz="1100"/>
          </a:p>
        </p:txBody>
      </p:sp>
      <p:sp>
        <p:nvSpPr>
          <p:cNvPr id="302" name="Google Shape;302;p38"/>
          <p:cNvSpPr txBox="1"/>
          <p:nvPr/>
        </p:nvSpPr>
        <p:spPr>
          <a:xfrm>
            <a:off x="2756150" y="301625"/>
            <a:ext cx="4036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262626"/>
                </a:solidFill>
              </a:rPr>
              <a:t>실험 결과</a:t>
            </a:r>
            <a:endParaRPr sz="2300">
              <a:solidFill>
                <a:srgbClr val="262626"/>
              </a:solidFill>
            </a:endParaRPr>
          </a:p>
        </p:txBody>
      </p:sp>
      <p:cxnSp>
        <p:nvCxnSpPr>
          <p:cNvPr id="303" name="Google Shape;303;p38"/>
          <p:cNvCxnSpPr/>
          <p:nvPr/>
        </p:nvCxnSpPr>
        <p:spPr>
          <a:xfrm>
            <a:off x="3506465" y="84854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4" name="Google Shape;304;p38"/>
          <p:cNvSpPr txBox="1"/>
          <p:nvPr/>
        </p:nvSpPr>
        <p:spPr>
          <a:xfrm>
            <a:off x="2093725" y="872275"/>
            <a:ext cx="52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 Train data : 2023년 1월 ~ 9월 (7,480 set)</a:t>
            </a:r>
            <a:endParaRPr sz="1700">
              <a:solidFill>
                <a:srgbClr val="2626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Test data : 2023년 10월 (792 set)</a:t>
            </a:r>
            <a:endParaRPr sz="1700">
              <a:solidFill>
                <a:srgbClr val="262626"/>
              </a:solidFill>
            </a:endParaRPr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75" y="1828225"/>
            <a:ext cx="5378025" cy="262090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 txBox="1"/>
          <p:nvPr/>
        </p:nvSpPr>
        <p:spPr>
          <a:xfrm>
            <a:off x="6057525" y="2170475"/>
            <a:ext cx="2352900" cy="15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50">
                <a:solidFill>
                  <a:schemeClr val="dk1"/>
                </a:solidFill>
              </a:rPr>
              <a:t>MAE 0.01171</a:t>
            </a:r>
            <a:endParaRPr b="1" sz="14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50">
                <a:solidFill>
                  <a:schemeClr val="dk1"/>
                </a:solidFill>
              </a:rPr>
              <a:t>대개 평균을 따라가는 성능을 보인다.</a:t>
            </a:r>
            <a:endParaRPr sz="14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50">
                <a:solidFill>
                  <a:schemeClr val="dk1"/>
                </a:solidFill>
              </a:rPr>
              <a:t>예측치의 변화가 적어 신뢰성이 떨어진다. </a:t>
            </a:r>
            <a:endParaRPr sz="1450">
              <a:solidFill>
                <a:schemeClr val="dk1"/>
              </a:solidFill>
            </a:endParaRPr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5863" y="1828213"/>
            <a:ext cx="460325" cy="2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07. LSTM과 비교</a:t>
            </a:r>
            <a:endParaRPr sz="1100"/>
          </a:p>
        </p:txBody>
      </p:sp>
      <p:sp>
        <p:nvSpPr>
          <p:cNvPr id="313" name="Google Shape;313;p39"/>
          <p:cNvSpPr txBox="1"/>
          <p:nvPr/>
        </p:nvSpPr>
        <p:spPr>
          <a:xfrm>
            <a:off x="2756150" y="301625"/>
            <a:ext cx="4036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262626"/>
                </a:solidFill>
              </a:rPr>
              <a:t>LSTM</a:t>
            </a:r>
            <a:endParaRPr sz="2300">
              <a:solidFill>
                <a:srgbClr val="262626"/>
              </a:solidFill>
            </a:endParaRPr>
          </a:p>
        </p:txBody>
      </p:sp>
      <p:cxnSp>
        <p:nvCxnSpPr>
          <p:cNvPr id="314" name="Google Shape;314;p39"/>
          <p:cNvCxnSpPr/>
          <p:nvPr/>
        </p:nvCxnSpPr>
        <p:spPr>
          <a:xfrm>
            <a:off x="3506465" y="84854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5" name="Google Shape;315;p39"/>
          <p:cNvSpPr txBox="1"/>
          <p:nvPr/>
        </p:nvSpPr>
        <p:spPr>
          <a:xfrm>
            <a:off x="2104575" y="1611963"/>
            <a:ext cx="52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 Train data : 2004년1월 ~ 2020년 2월 (3,939 set)</a:t>
            </a:r>
            <a:endParaRPr sz="1700">
              <a:solidFill>
                <a:srgbClr val="2626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Test data : 2020년 3월 ~ 2023년 10월 (792 set)</a:t>
            </a:r>
            <a:endParaRPr sz="1700">
              <a:solidFill>
                <a:srgbClr val="262626"/>
              </a:solidFill>
            </a:endParaRPr>
          </a:p>
        </p:txBody>
      </p:sp>
      <p:pic>
        <p:nvPicPr>
          <p:cNvPr id="316" name="Google Shape;3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250" y="2367800"/>
            <a:ext cx="5220600" cy="2384469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3120000" dist="104775">
              <a:srgbClr val="000000">
                <a:alpha val="25000"/>
              </a:srgbClr>
            </a:outerShdw>
          </a:effectLst>
        </p:spPr>
      </p:pic>
      <p:sp>
        <p:nvSpPr>
          <p:cNvPr id="317" name="Google Shape;317;p39"/>
          <p:cNvSpPr txBox="1"/>
          <p:nvPr/>
        </p:nvSpPr>
        <p:spPr>
          <a:xfrm>
            <a:off x="2475800" y="908450"/>
            <a:ext cx="4653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장마감 데이터만 활용</a:t>
            </a:r>
            <a:endParaRPr sz="1700">
              <a:solidFill>
                <a:srgbClr val="26262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rgbClr val="262626"/>
                </a:solidFill>
              </a:rPr>
              <a:t>60일을 입력 받아서 61째의 외국인 수급 예측</a:t>
            </a:r>
            <a:endParaRPr sz="17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07. LSTM과 비교</a:t>
            </a:r>
            <a:endParaRPr sz="1100"/>
          </a:p>
        </p:txBody>
      </p:sp>
      <p:sp>
        <p:nvSpPr>
          <p:cNvPr id="323" name="Google Shape;323;p40"/>
          <p:cNvSpPr txBox="1"/>
          <p:nvPr/>
        </p:nvSpPr>
        <p:spPr>
          <a:xfrm>
            <a:off x="2756150" y="301625"/>
            <a:ext cx="4036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262626"/>
                </a:solidFill>
              </a:rPr>
              <a:t>LSTM</a:t>
            </a:r>
            <a:endParaRPr sz="2300">
              <a:solidFill>
                <a:srgbClr val="262626"/>
              </a:solidFill>
            </a:endParaRPr>
          </a:p>
        </p:txBody>
      </p:sp>
      <p:cxnSp>
        <p:nvCxnSpPr>
          <p:cNvPr id="324" name="Google Shape;324;p40"/>
          <p:cNvCxnSpPr/>
          <p:nvPr/>
        </p:nvCxnSpPr>
        <p:spPr>
          <a:xfrm>
            <a:off x="3506465" y="84854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" name="Google Shape;325;p40"/>
          <p:cNvSpPr txBox="1"/>
          <p:nvPr/>
        </p:nvSpPr>
        <p:spPr>
          <a:xfrm>
            <a:off x="2164250" y="1384725"/>
            <a:ext cx="52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rgbClr val="262626"/>
                </a:solidFill>
              </a:rPr>
              <a:t> Train data : 2004년1월 ~ 2020년 2월 (3,939 set)</a:t>
            </a:r>
            <a:endParaRPr sz="1700">
              <a:solidFill>
                <a:srgbClr val="2626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rgbClr val="262626"/>
                </a:solidFill>
              </a:rPr>
              <a:t>Test data : 2020년 3월 ~ 2023년 10월 (792 set)</a:t>
            </a:r>
            <a:endParaRPr sz="1700">
              <a:solidFill>
                <a:srgbClr val="262626"/>
              </a:solidFill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3291500" y="894925"/>
            <a:ext cx="29661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장마감 데이터만 활용</a:t>
            </a:r>
            <a:endParaRPr sz="1700">
              <a:solidFill>
                <a:srgbClr val="262626"/>
              </a:solidFill>
            </a:endParaRPr>
          </a:p>
        </p:txBody>
      </p:sp>
      <p:pic>
        <p:nvPicPr>
          <p:cNvPr id="327" name="Google Shape;3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975" y="2193700"/>
            <a:ext cx="3795560" cy="275407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0"/>
          <p:cNvSpPr/>
          <p:nvPr/>
        </p:nvSpPr>
        <p:spPr>
          <a:xfrm>
            <a:off x="5260475" y="2538925"/>
            <a:ext cx="2724900" cy="207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385763" rotWithShape="0" algn="bl" dir="2220000" dist="14287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5446475" y="2856475"/>
            <a:ext cx="23529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50">
                <a:solidFill>
                  <a:schemeClr val="dk1"/>
                </a:solidFill>
              </a:rPr>
              <a:t>LSTM</a:t>
            </a:r>
            <a:endParaRPr b="1" sz="14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50">
                <a:solidFill>
                  <a:schemeClr val="dk1"/>
                </a:solidFill>
              </a:rPr>
              <a:t>MAE 0.1179</a:t>
            </a:r>
            <a:endParaRPr b="1" sz="14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50">
                <a:solidFill>
                  <a:schemeClr val="dk1"/>
                </a:solidFill>
              </a:rPr>
              <a:t>1D CNN</a:t>
            </a:r>
            <a:endParaRPr b="1" sz="14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450">
                <a:solidFill>
                  <a:schemeClr val="dk1"/>
                </a:solidFill>
              </a:rPr>
              <a:t>MAE 0.01171</a:t>
            </a:r>
            <a:endParaRPr b="1" sz="1450">
              <a:solidFill>
                <a:schemeClr val="dk1"/>
              </a:solidFill>
            </a:endParaRPr>
          </a:p>
        </p:txBody>
      </p:sp>
      <p:pic>
        <p:nvPicPr>
          <p:cNvPr id="330" name="Google Shape;3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763" y="2386513"/>
            <a:ext cx="460325" cy="2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08. 아쉬운 점, 발전 가능성, 구구절절</a:t>
            </a:r>
            <a:endParaRPr sz="1100"/>
          </a:p>
        </p:txBody>
      </p:sp>
      <p:sp>
        <p:nvSpPr>
          <p:cNvPr id="336" name="Google Shape;336;p41"/>
          <p:cNvSpPr txBox="1"/>
          <p:nvPr/>
        </p:nvSpPr>
        <p:spPr>
          <a:xfrm>
            <a:off x="2679950" y="301625"/>
            <a:ext cx="4036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262626"/>
                </a:solidFill>
              </a:rPr>
              <a:t>Discussion</a:t>
            </a:r>
            <a:endParaRPr sz="2300">
              <a:solidFill>
                <a:srgbClr val="262626"/>
              </a:solidFill>
            </a:endParaRPr>
          </a:p>
        </p:txBody>
      </p:sp>
      <p:cxnSp>
        <p:nvCxnSpPr>
          <p:cNvPr id="337" name="Google Shape;337;p41"/>
          <p:cNvCxnSpPr/>
          <p:nvPr/>
        </p:nvCxnSpPr>
        <p:spPr>
          <a:xfrm>
            <a:off x="3506465" y="84854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" name="Google Shape;338;p41"/>
          <p:cNvSpPr/>
          <p:nvPr/>
        </p:nvSpPr>
        <p:spPr>
          <a:xfrm>
            <a:off x="1189950" y="930425"/>
            <a:ext cx="6956700" cy="394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385763" rotWithShape="0" algn="bl" dir="2220000" dist="142875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339" name="Google Shape;339;p41"/>
          <p:cNvSpPr txBox="1"/>
          <p:nvPr/>
        </p:nvSpPr>
        <p:spPr>
          <a:xfrm>
            <a:off x="1278675" y="1131850"/>
            <a:ext cx="6872400" cy="3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AutoNum type="arabicPeriod"/>
            </a:pPr>
            <a:r>
              <a:rPr lang="ko" sz="1600">
                <a:solidFill>
                  <a:srgbClr val="262626"/>
                </a:solidFill>
              </a:rPr>
              <a:t>거대한 데이터를 정제하는</a:t>
            </a:r>
            <a:r>
              <a:rPr lang="ko" sz="1600">
                <a:solidFill>
                  <a:srgbClr val="262626"/>
                </a:solidFill>
              </a:rPr>
              <a:t>과정에서 기존정보 손실이 발생.</a:t>
            </a:r>
            <a:endParaRPr sz="16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62626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AutoNum type="arabicPeriod"/>
            </a:pPr>
            <a:r>
              <a:rPr lang="ko" sz="1600">
                <a:solidFill>
                  <a:srgbClr val="262626"/>
                </a:solidFill>
              </a:rPr>
              <a:t>데이터 특성상 값의 큰 편차로 스케일링 시 작은값이 0에 접근하며,</a:t>
            </a:r>
            <a:endParaRPr sz="1600">
              <a:solidFill>
                <a:srgbClr val="26262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62626"/>
                </a:solidFill>
              </a:rPr>
              <a:t>이로인해 학습이 원활이 이뤄지지 않고 예측값의 편차가 감소하는 현상을 보인 것으로 추정.</a:t>
            </a:r>
            <a:endParaRPr sz="16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62626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AutoNum type="arabicPeriod"/>
            </a:pPr>
            <a:r>
              <a:rPr lang="ko" sz="1600">
                <a:solidFill>
                  <a:srgbClr val="262626"/>
                </a:solidFill>
              </a:rPr>
              <a:t>거대한 데이터를 다룰 수 있는 환경에서,다양한 모델, 그리고 여러 하이퍼 파라미터 튜닝을 시도하며 학습할 수 있었다면 좋았을 듯 싶다.</a:t>
            </a:r>
            <a:endParaRPr sz="16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62626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AutoNum type="arabicPeriod"/>
            </a:pPr>
            <a:r>
              <a:rPr lang="ko" sz="1600">
                <a:solidFill>
                  <a:srgbClr val="262626"/>
                </a:solidFill>
              </a:rPr>
              <a:t>학술연구정보서비스(RISS)에서 51%가 넘는 예측력을 가진 모델을 찾기 어려움. 다양한 모델과, 하이퍼파라미터 튜닝이 필요하나, 주식 예측의 불확실성과 예측의 한계를 인식함.</a:t>
            </a:r>
            <a:endParaRPr sz="1600">
              <a:solidFill>
                <a:srgbClr val="262626"/>
              </a:solidFill>
            </a:endParaRPr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438" y="715863"/>
            <a:ext cx="460325" cy="2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DS 파트</a:t>
            </a:r>
            <a:endParaRPr sz="1100"/>
          </a:p>
        </p:txBody>
      </p:sp>
      <p:sp>
        <p:nvSpPr>
          <p:cNvPr id="346" name="Google Shape;346;p42"/>
          <p:cNvSpPr txBox="1"/>
          <p:nvPr/>
        </p:nvSpPr>
        <p:spPr>
          <a:xfrm>
            <a:off x="3647950" y="1837925"/>
            <a:ext cx="28986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5900">
                <a:solidFill>
                  <a:srgbClr val="F2F2F2"/>
                </a:solidFill>
                <a:latin typeface="Impact"/>
                <a:ea typeface="Impact"/>
                <a:cs typeface="Impact"/>
                <a:sym typeface="Impact"/>
              </a:rPr>
              <a:t>DS part</a:t>
            </a:r>
            <a:endParaRPr i="1" sz="5900">
              <a:solidFill>
                <a:srgbClr val="F2F2F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7" name="Google Shape;347;p42"/>
          <p:cNvSpPr txBox="1"/>
          <p:nvPr/>
        </p:nvSpPr>
        <p:spPr>
          <a:xfrm>
            <a:off x="3365850" y="1635575"/>
            <a:ext cx="2736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rPr>
              <a:t>DS part</a:t>
            </a:r>
            <a:endParaRPr sz="6000">
              <a:solidFill>
                <a:srgbClr val="26262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8" name="Google Shape;348;p42"/>
          <p:cNvSpPr txBox="1"/>
          <p:nvPr/>
        </p:nvSpPr>
        <p:spPr>
          <a:xfrm>
            <a:off x="4332950" y="2787625"/>
            <a:ext cx="11208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3900">
                <a:solidFill>
                  <a:srgbClr val="F2F2F2"/>
                </a:solidFill>
                <a:latin typeface="Impact"/>
                <a:ea typeface="Impact"/>
                <a:cs typeface="Impact"/>
                <a:sym typeface="Impact"/>
              </a:rPr>
              <a:t>E</a:t>
            </a:r>
            <a:r>
              <a:rPr i="1" lang="ko" sz="3900">
                <a:solidFill>
                  <a:srgbClr val="F2F2F2"/>
                </a:solidFill>
                <a:latin typeface="Impact"/>
                <a:ea typeface="Impact"/>
                <a:cs typeface="Impact"/>
                <a:sym typeface="Impact"/>
              </a:rPr>
              <a:t>nd</a:t>
            </a:r>
            <a:endParaRPr i="1" sz="3900">
              <a:solidFill>
                <a:srgbClr val="F2F2F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9" name="Google Shape;349;p42"/>
          <p:cNvSpPr txBox="1"/>
          <p:nvPr/>
        </p:nvSpPr>
        <p:spPr>
          <a:xfrm>
            <a:off x="4090750" y="2635225"/>
            <a:ext cx="11208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rPr>
              <a:t>End</a:t>
            </a:r>
            <a:endParaRPr sz="4000">
              <a:solidFill>
                <a:srgbClr val="26262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DE 파트</a:t>
            </a:r>
            <a:endParaRPr sz="1100"/>
          </a:p>
        </p:txBody>
      </p:sp>
      <p:sp>
        <p:nvSpPr>
          <p:cNvPr id="355" name="Google Shape;355;p43"/>
          <p:cNvSpPr txBox="1"/>
          <p:nvPr/>
        </p:nvSpPr>
        <p:spPr>
          <a:xfrm>
            <a:off x="3647950" y="1837925"/>
            <a:ext cx="28986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5900">
                <a:solidFill>
                  <a:srgbClr val="F2F2F2"/>
                </a:solidFill>
                <a:latin typeface="Impact"/>
                <a:ea typeface="Impact"/>
                <a:cs typeface="Impact"/>
                <a:sym typeface="Impact"/>
              </a:rPr>
              <a:t>DS part</a:t>
            </a:r>
            <a:endParaRPr i="1" sz="5900">
              <a:solidFill>
                <a:srgbClr val="F2F2F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6" name="Google Shape;356;p43"/>
          <p:cNvSpPr txBox="1"/>
          <p:nvPr/>
        </p:nvSpPr>
        <p:spPr>
          <a:xfrm>
            <a:off x="3365850" y="1635575"/>
            <a:ext cx="2736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rPr>
              <a:t>DE part</a:t>
            </a:r>
            <a:endParaRPr sz="6000">
              <a:solidFill>
                <a:srgbClr val="26262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7" name="Google Shape;357;p43"/>
          <p:cNvSpPr txBox="1"/>
          <p:nvPr/>
        </p:nvSpPr>
        <p:spPr>
          <a:xfrm>
            <a:off x="4332950" y="2787625"/>
            <a:ext cx="13953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3900">
                <a:solidFill>
                  <a:srgbClr val="F2F2F2"/>
                </a:solidFill>
                <a:latin typeface="Impact"/>
                <a:ea typeface="Impact"/>
                <a:cs typeface="Impact"/>
                <a:sym typeface="Impact"/>
              </a:rPr>
              <a:t>ㅠㅠ</a:t>
            </a:r>
            <a:endParaRPr i="1" sz="3900">
              <a:solidFill>
                <a:srgbClr val="F2F2F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/>
          <p:nvPr>
            <p:ph idx="1" type="body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r>
              <a:rPr lang="ko"/>
              <a:t>ML pipeline</a:t>
            </a:r>
            <a:endParaRPr/>
          </a:p>
        </p:txBody>
      </p:sp>
      <p:sp>
        <p:nvSpPr>
          <p:cNvPr id="363" name="Google Shape;363;p44"/>
          <p:cNvSpPr/>
          <p:nvPr/>
        </p:nvSpPr>
        <p:spPr>
          <a:xfrm rot="10800000">
            <a:off x="3422288" y="2469383"/>
            <a:ext cx="3093929" cy="1862275"/>
          </a:xfrm>
          <a:custGeom>
            <a:rect b="b" l="l" r="r" t="t"/>
            <a:pathLst>
              <a:path extrusionOk="0" h="2483033" w="4125238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4"/>
          <p:cNvSpPr/>
          <p:nvPr/>
        </p:nvSpPr>
        <p:spPr>
          <a:xfrm>
            <a:off x="2666203" y="1539296"/>
            <a:ext cx="3093929" cy="1862275"/>
          </a:xfrm>
          <a:custGeom>
            <a:rect b="b" l="l" r="r" t="t"/>
            <a:pathLst>
              <a:path extrusionOk="0" h="2483033" w="4125238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5" name="Google Shape;365;p44"/>
          <p:cNvGrpSpPr/>
          <p:nvPr/>
        </p:nvGrpSpPr>
        <p:grpSpPr>
          <a:xfrm>
            <a:off x="5922323" y="1301163"/>
            <a:ext cx="2686806" cy="446249"/>
            <a:chOff x="2551706" y="4283314"/>
            <a:chExt cx="1468200" cy="594999"/>
          </a:xfrm>
        </p:grpSpPr>
        <p:sp>
          <p:nvSpPr>
            <p:cNvPr id="366" name="Google Shape;366;p44"/>
            <p:cNvSpPr txBox="1"/>
            <p:nvPr/>
          </p:nvSpPr>
          <p:spPr>
            <a:xfrm>
              <a:off x="2551706" y="4560313"/>
              <a:ext cx="14682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67" name="Google Shape;367;p44"/>
            <p:cNvSpPr txBox="1"/>
            <p:nvPr/>
          </p:nvSpPr>
          <p:spPr>
            <a:xfrm>
              <a:off x="2551706" y="4283314"/>
              <a:ext cx="1467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3F3F3F"/>
                  </a:solidFill>
                </a:rPr>
                <a:t>실제 장에 적용</a:t>
              </a:r>
              <a:endParaRPr b="1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" name="Google Shape;368;p44"/>
          <p:cNvGrpSpPr/>
          <p:nvPr/>
        </p:nvGrpSpPr>
        <p:grpSpPr>
          <a:xfrm>
            <a:off x="510770" y="3724117"/>
            <a:ext cx="2815608" cy="446224"/>
            <a:chOff x="2551706" y="4283348"/>
            <a:chExt cx="1523103" cy="594965"/>
          </a:xfrm>
        </p:grpSpPr>
        <p:sp>
          <p:nvSpPr>
            <p:cNvPr id="369" name="Google Shape;369;p44"/>
            <p:cNvSpPr txBox="1"/>
            <p:nvPr/>
          </p:nvSpPr>
          <p:spPr>
            <a:xfrm>
              <a:off x="2551706" y="4560313"/>
              <a:ext cx="14802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70" name="Google Shape;370;p44"/>
            <p:cNvSpPr txBox="1"/>
            <p:nvPr/>
          </p:nvSpPr>
          <p:spPr>
            <a:xfrm>
              <a:off x="2551709" y="4283348"/>
              <a:ext cx="1523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3F3F3F"/>
                  </a:solidFill>
                </a:rPr>
                <a:t>지속적 데이터 공급</a:t>
              </a:r>
              <a:endParaRPr b="1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1" name="Google Shape;371;p44"/>
          <p:cNvGrpSpPr/>
          <p:nvPr/>
        </p:nvGrpSpPr>
        <p:grpSpPr>
          <a:xfrm>
            <a:off x="3108443" y="2492388"/>
            <a:ext cx="1355676" cy="591022"/>
            <a:chOff x="4594236" y="2114926"/>
            <a:chExt cx="2232300" cy="788029"/>
          </a:xfrm>
        </p:grpSpPr>
        <p:sp>
          <p:nvSpPr>
            <p:cNvPr id="372" name="Google Shape;372;p44"/>
            <p:cNvSpPr txBox="1"/>
            <p:nvPr/>
          </p:nvSpPr>
          <p:spPr>
            <a:xfrm>
              <a:off x="4594236" y="2436155"/>
              <a:ext cx="22323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lang="ko" sz="900">
                  <a:solidFill>
                    <a:srgbClr val="3F3F3F"/>
                  </a:solidFill>
                </a:rPr>
                <a:t>분석을 통한</a:t>
              </a:r>
              <a:br>
                <a:rPr lang="ko" sz="900">
                  <a:solidFill>
                    <a:srgbClr val="3F3F3F"/>
                  </a:solidFill>
                </a:rPr>
              </a:br>
              <a:r>
                <a:rPr lang="ko" sz="900">
                  <a:solidFill>
                    <a:srgbClr val="3F3F3F"/>
                  </a:solidFill>
                </a:rPr>
                <a:t>패턴 파악</a:t>
              </a:r>
              <a:endPara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4"/>
            <p:cNvSpPr txBox="1"/>
            <p:nvPr/>
          </p:nvSpPr>
          <p:spPr>
            <a:xfrm>
              <a:off x="4594236" y="2114926"/>
              <a:ext cx="22323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r>
                <a:rPr b="1" lang="ko" sz="1100">
                  <a:solidFill>
                    <a:srgbClr val="3F3F3F"/>
                  </a:solidFill>
                </a:rPr>
                <a:t>ML</a:t>
              </a:r>
              <a:endParaRPr sz="1100"/>
            </a:p>
          </p:txBody>
        </p:sp>
      </p:grpSp>
      <p:grpSp>
        <p:nvGrpSpPr>
          <p:cNvPr id="374" name="Google Shape;374;p44"/>
          <p:cNvGrpSpPr/>
          <p:nvPr/>
        </p:nvGrpSpPr>
        <p:grpSpPr>
          <a:xfrm>
            <a:off x="4758357" y="3424592"/>
            <a:ext cx="1355676" cy="591022"/>
            <a:chOff x="4594236" y="2114926"/>
            <a:chExt cx="2232300" cy="788029"/>
          </a:xfrm>
        </p:grpSpPr>
        <p:sp>
          <p:nvSpPr>
            <p:cNvPr id="375" name="Google Shape;375;p44"/>
            <p:cNvSpPr txBox="1"/>
            <p:nvPr/>
          </p:nvSpPr>
          <p:spPr>
            <a:xfrm>
              <a:off x="4594236" y="2436155"/>
              <a:ext cx="22323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lang="ko" sz="900">
                  <a:solidFill>
                    <a:srgbClr val="3F3F3F"/>
                  </a:solidFill>
                </a:rPr>
                <a:t>외국인의</a:t>
              </a:r>
              <a:br>
                <a:rPr lang="ko" sz="900">
                  <a:solidFill>
                    <a:srgbClr val="3F3F3F"/>
                  </a:solidFill>
                </a:rPr>
              </a:br>
              <a:r>
                <a:rPr lang="ko" sz="900">
                  <a:solidFill>
                    <a:srgbClr val="3F3F3F"/>
                  </a:solidFill>
                </a:rPr>
                <a:t>수급 분석</a:t>
              </a:r>
              <a:endPara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4"/>
            <p:cNvSpPr txBox="1"/>
            <p:nvPr/>
          </p:nvSpPr>
          <p:spPr>
            <a:xfrm>
              <a:off x="4594236" y="2114926"/>
              <a:ext cx="22323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r>
                <a:rPr b="1" lang="ko" sz="1100">
                  <a:solidFill>
                    <a:srgbClr val="3F3F3F"/>
                  </a:solidFill>
                </a:rPr>
                <a:t>시장</a:t>
              </a:r>
              <a:endParaRPr sz="1100"/>
            </a:p>
          </p:txBody>
        </p:sp>
      </p:grpSp>
      <p:sp>
        <p:nvSpPr>
          <p:cNvPr id="377" name="Google Shape;377;p44"/>
          <p:cNvSpPr/>
          <p:nvPr/>
        </p:nvSpPr>
        <p:spPr>
          <a:xfrm rot="-2700000">
            <a:off x="5203060" y="2892129"/>
            <a:ext cx="517484" cy="415689"/>
          </a:xfrm>
          <a:custGeom>
            <a:rect b="b" l="l" r="r" t="t"/>
            <a:pathLst>
              <a:path extrusionOk="0" h="4354613" w="5420988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4"/>
          <p:cNvSpPr/>
          <p:nvPr/>
        </p:nvSpPr>
        <p:spPr>
          <a:xfrm>
            <a:off x="3574650" y="1886857"/>
            <a:ext cx="395850" cy="455451"/>
          </a:xfrm>
          <a:custGeom>
            <a:rect b="b" l="l" r="r" t="t"/>
            <a:pathLst>
              <a:path extrusionOk="0" h="3960441" w="3442170">
                <a:moveTo>
                  <a:pt x="658867" y="3240361"/>
                </a:moveTo>
                <a:lnTo>
                  <a:pt x="2539193" y="3240361"/>
                </a:lnTo>
                <a:cubicBezTo>
                  <a:pt x="2596541" y="3240361"/>
                  <a:pt x="2643030" y="3286850"/>
                  <a:pt x="2643030" y="3344198"/>
                </a:cubicBezTo>
                <a:lnTo>
                  <a:pt x="2643030" y="3352549"/>
                </a:lnTo>
                <a:cubicBezTo>
                  <a:pt x="2643030" y="3409897"/>
                  <a:pt x="2596541" y="3456386"/>
                  <a:pt x="2539193" y="3456386"/>
                </a:cubicBezTo>
                <a:lnTo>
                  <a:pt x="658867" y="3456386"/>
                </a:lnTo>
                <a:cubicBezTo>
                  <a:pt x="601519" y="3456386"/>
                  <a:pt x="555030" y="3409897"/>
                  <a:pt x="555030" y="3352549"/>
                </a:cubicBezTo>
                <a:lnTo>
                  <a:pt x="555030" y="3344198"/>
                </a:lnTo>
                <a:cubicBezTo>
                  <a:pt x="555030" y="3286850"/>
                  <a:pt x="601519" y="3240361"/>
                  <a:pt x="658867" y="3240361"/>
                </a:cubicBezTo>
                <a:close/>
                <a:moveTo>
                  <a:pt x="658867" y="2833796"/>
                </a:moveTo>
                <a:lnTo>
                  <a:pt x="2539193" y="2833796"/>
                </a:lnTo>
                <a:cubicBezTo>
                  <a:pt x="2596541" y="2833796"/>
                  <a:pt x="2643030" y="2880285"/>
                  <a:pt x="2643030" y="2937633"/>
                </a:cubicBezTo>
                <a:lnTo>
                  <a:pt x="2643030" y="2945984"/>
                </a:lnTo>
                <a:cubicBezTo>
                  <a:pt x="2643030" y="3003332"/>
                  <a:pt x="2596541" y="3049821"/>
                  <a:pt x="2539193" y="3049821"/>
                </a:cubicBezTo>
                <a:lnTo>
                  <a:pt x="658867" y="3049821"/>
                </a:lnTo>
                <a:cubicBezTo>
                  <a:pt x="601519" y="3049821"/>
                  <a:pt x="555030" y="3003332"/>
                  <a:pt x="555030" y="2945984"/>
                </a:cubicBezTo>
                <a:lnTo>
                  <a:pt x="555030" y="2937633"/>
                </a:lnTo>
                <a:cubicBezTo>
                  <a:pt x="555030" y="2880285"/>
                  <a:pt x="601519" y="2833796"/>
                  <a:pt x="658867" y="2833796"/>
                </a:cubicBezTo>
                <a:close/>
                <a:moveTo>
                  <a:pt x="658867" y="2427229"/>
                </a:moveTo>
                <a:lnTo>
                  <a:pt x="2539193" y="2427229"/>
                </a:lnTo>
                <a:cubicBezTo>
                  <a:pt x="2596541" y="2427229"/>
                  <a:pt x="2643030" y="2473718"/>
                  <a:pt x="2643030" y="2531066"/>
                </a:cubicBezTo>
                <a:lnTo>
                  <a:pt x="2643030" y="2539417"/>
                </a:lnTo>
                <a:cubicBezTo>
                  <a:pt x="2643030" y="2596765"/>
                  <a:pt x="2596541" y="2643254"/>
                  <a:pt x="2539193" y="2643254"/>
                </a:cubicBezTo>
                <a:lnTo>
                  <a:pt x="658867" y="2643254"/>
                </a:lnTo>
                <a:cubicBezTo>
                  <a:pt x="601519" y="2643254"/>
                  <a:pt x="555030" y="2596765"/>
                  <a:pt x="555030" y="2539417"/>
                </a:cubicBezTo>
                <a:lnTo>
                  <a:pt x="555030" y="2531066"/>
                </a:lnTo>
                <a:cubicBezTo>
                  <a:pt x="555030" y="2473718"/>
                  <a:pt x="601519" y="2427229"/>
                  <a:pt x="658867" y="2427229"/>
                </a:cubicBezTo>
                <a:close/>
                <a:moveTo>
                  <a:pt x="658867" y="2020662"/>
                </a:moveTo>
                <a:lnTo>
                  <a:pt x="2539193" y="2020662"/>
                </a:lnTo>
                <a:cubicBezTo>
                  <a:pt x="2596541" y="2020662"/>
                  <a:pt x="2643030" y="2067151"/>
                  <a:pt x="2643030" y="2124499"/>
                </a:cubicBezTo>
                <a:lnTo>
                  <a:pt x="2643030" y="2132850"/>
                </a:lnTo>
                <a:cubicBezTo>
                  <a:pt x="2643030" y="2190198"/>
                  <a:pt x="2596541" y="2236687"/>
                  <a:pt x="2539193" y="2236687"/>
                </a:cubicBezTo>
                <a:lnTo>
                  <a:pt x="658867" y="2236687"/>
                </a:lnTo>
                <a:cubicBezTo>
                  <a:pt x="601519" y="2236687"/>
                  <a:pt x="555030" y="2190198"/>
                  <a:pt x="555030" y="2132850"/>
                </a:cubicBezTo>
                <a:lnTo>
                  <a:pt x="555030" y="2124499"/>
                </a:lnTo>
                <a:cubicBezTo>
                  <a:pt x="555030" y="2067151"/>
                  <a:pt x="601519" y="2020662"/>
                  <a:pt x="658867" y="2020662"/>
                </a:cubicBezTo>
                <a:close/>
                <a:moveTo>
                  <a:pt x="658867" y="1614095"/>
                </a:moveTo>
                <a:lnTo>
                  <a:pt x="1891193" y="1614095"/>
                </a:lnTo>
                <a:cubicBezTo>
                  <a:pt x="1948541" y="1614095"/>
                  <a:pt x="1995030" y="1660584"/>
                  <a:pt x="1995030" y="1717932"/>
                </a:cubicBezTo>
                <a:lnTo>
                  <a:pt x="1995030" y="1726283"/>
                </a:lnTo>
                <a:cubicBezTo>
                  <a:pt x="1995030" y="1783631"/>
                  <a:pt x="1948541" y="1830120"/>
                  <a:pt x="1891193" y="1830120"/>
                </a:cubicBezTo>
                <a:lnTo>
                  <a:pt x="658867" y="1830120"/>
                </a:lnTo>
                <a:cubicBezTo>
                  <a:pt x="601519" y="1830120"/>
                  <a:pt x="555030" y="1783631"/>
                  <a:pt x="555030" y="1726283"/>
                </a:cubicBezTo>
                <a:lnTo>
                  <a:pt x="555030" y="1717932"/>
                </a:lnTo>
                <a:cubicBezTo>
                  <a:pt x="555030" y="1660584"/>
                  <a:pt x="601519" y="1614095"/>
                  <a:pt x="658867" y="1614095"/>
                </a:cubicBezTo>
                <a:close/>
                <a:moveTo>
                  <a:pt x="658867" y="1207528"/>
                </a:moveTo>
                <a:lnTo>
                  <a:pt x="1423193" y="1207528"/>
                </a:lnTo>
                <a:cubicBezTo>
                  <a:pt x="1480541" y="1207528"/>
                  <a:pt x="1527030" y="1254017"/>
                  <a:pt x="1527030" y="1311365"/>
                </a:cubicBezTo>
                <a:lnTo>
                  <a:pt x="1527030" y="1319716"/>
                </a:lnTo>
                <a:cubicBezTo>
                  <a:pt x="1527030" y="1377064"/>
                  <a:pt x="1480541" y="1423553"/>
                  <a:pt x="1423193" y="1423553"/>
                </a:cubicBezTo>
                <a:lnTo>
                  <a:pt x="658867" y="1423553"/>
                </a:lnTo>
                <a:cubicBezTo>
                  <a:pt x="601519" y="1423553"/>
                  <a:pt x="555030" y="1377064"/>
                  <a:pt x="555030" y="1319716"/>
                </a:cubicBezTo>
                <a:lnTo>
                  <a:pt x="555030" y="1311365"/>
                </a:lnTo>
                <a:cubicBezTo>
                  <a:pt x="555030" y="1254017"/>
                  <a:pt x="601519" y="1207528"/>
                  <a:pt x="658867" y="1207528"/>
                </a:cubicBezTo>
                <a:close/>
                <a:moveTo>
                  <a:pt x="2554664" y="1037849"/>
                </a:moveTo>
                <a:lnTo>
                  <a:pt x="2603884" y="1221540"/>
                </a:lnTo>
                <a:lnTo>
                  <a:pt x="2505443" y="1221541"/>
                </a:lnTo>
                <a:close/>
                <a:moveTo>
                  <a:pt x="2" y="1007696"/>
                </a:moveTo>
                <a:lnTo>
                  <a:pt x="2" y="1007697"/>
                </a:lnTo>
                <a:lnTo>
                  <a:pt x="3" y="1007696"/>
                </a:lnTo>
                <a:close/>
                <a:moveTo>
                  <a:pt x="2535559" y="782523"/>
                </a:moveTo>
                <a:cubicBezTo>
                  <a:pt x="2512072" y="785793"/>
                  <a:pt x="2491672" y="802716"/>
                  <a:pt x="2485149" y="827062"/>
                </a:cubicBezTo>
                <a:lnTo>
                  <a:pt x="2304257" y="1502155"/>
                </a:lnTo>
                <a:lnTo>
                  <a:pt x="2430252" y="1502155"/>
                </a:lnTo>
                <a:lnTo>
                  <a:pt x="2472833" y="1343242"/>
                </a:lnTo>
                <a:lnTo>
                  <a:pt x="2632558" y="1343243"/>
                </a:lnTo>
                <a:cubicBezTo>
                  <a:pt x="2633824" y="1343243"/>
                  <a:pt x="2635083" y="1343204"/>
                  <a:pt x="2636292" y="1342489"/>
                </a:cubicBezTo>
                <a:lnTo>
                  <a:pt x="2679075" y="1502155"/>
                </a:lnTo>
                <a:lnTo>
                  <a:pt x="2805068" y="1502155"/>
                </a:lnTo>
                <a:lnTo>
                  <a:pt x="2624179" y="827062"/>
                </a:lnTo>
                <a:cubicBezTo>
                  <a:pt x="2617655" y="802716"/>
                  <a:pt x="2597255" y="785793"/>
                  <a:pt x="2573768" y="782523"/>
                </a:cubicBezTo>
                <a:cubicBezTo>
                  <a:pt x="2567504" y="781650"/>
                  <a:pt x="2561019" y="781749"/>
                  <a:pt x="2554663" y="783720"/>
                </a:cubicBezTo>
                <a:close/>
                <a:moveTo>
                  <a:pt x="2950357" y="752352"/>
                </a:moveTo>
                <a:lnTo>
                  <a:pt x="2950357" y="894396"/>
                </a:lnTo>
                <a:lnTo>
                  <a:pt x="2808313" y="894396"/>
                </a:lnTo>
                <a:lnTo>
                  <a:pt x="2808313" y="1053088"/>
                </a:lnTo>
                <a:lnTo>
                  <a:pt x="2950357" y="1053088"/>
                </a:lnTo>
                <a:lnTo>
                  <a:pt x="2950357" y="1195132"/>
                </a:lnTo>
                <a:lnTo>
                  <a:pt x="3109049" y="1195132"/>
                </a:lnTo>
                <a:lnTo>
                  <a:pt x="3109049" y="1053088"/>
                </a:lnTo>
                <a:lnTo>
                  <a:pt x="3251093" y="1053088"/>
                </a:lnTo>
                <a:lnTo>
                  <a:pt x="3251093" y="894396"/>
                </a:lnTo>
                <a:lnTo>
                  <a:pt x="3109049" y="894396"/>
                </a:lnTo>
                <a:lnTo>
                  <a:pt x="3109049" y="752352"/>
                </a:lnTo>
                <a:close/>
                <a:moveTo>
                  <a:pt x="2706685" y="459647"/>
                </a:moveTo>
                <a:cubicBezTo>
                  <a:pt x="3112882" y="459647"/>
                  <a:pt x="3442170" y="788935"/>
                  <a:pt x="3442170" y="1195132"/>
                </a:cubicBezTo>
                <a:cubicBezTo>
                  <a:pt x="3442170" y="1601329"/>
                  <a:pt x="3112882" y="1930617"/>
                  <a:pt x="2706685" y="1930617"/>
                </a:cubicBezTo>
                <a:cubicBezTo>
                  <a:pt x="2300488" y="1930617"/>
                  <a:pt x="1971200" y="1601329"/>
                  <a:pt x="1971200" y="1195132"/>
                </a:cubicBezTo>
                <a:cubicBezTo>
                  <a:pt x="1971200" y="788935"/>
                  <a:pt x="2300488" y="459647"/>
                  <a:pt x="2706685" y="459647"/>
                </a:cubicBezTo>
                <a:close/>
                <a:moveTo>
                  <a:pt x="998319" y="0"/>
                </a:moveTo>
                <a:lnTo>
                  <a:pt x="998319" y="3"/>
                </a:lnTo>
                <a:lnTo>
                  <a:pt x="998321" y="1"/>
                </a:lnTo>
                <a:lnTo>
                  <a:pt x="2969887" y="1"/>
                </a:lnTo>
                <a:cubicBezTo>
                  <a:pt x="3079497" y="1"/>
                  <a:pt x="3168353" y="88857"/>
                  <a:pt x="3168353" y="198467"/>
                </a:cubicBezTo>
                <a:lnTo>
                  <a:pt x="3168353" y="493185"/>
                </a:lnTo>
                <a:cubicBezTo>
                  <a:pt x="3085099" y="439990"/>
                  <a:pt x="2990228" y="404581"/>
                  <a:pt x="2888890" y="388838"/>
                </a:cubicBezTo>
                <a:cubicBezTo>
                  <a:pt x="2871295" y="319942"/>
                  <a:pt x="2808233" y="270221"/>
                  <a:pt x="2733559" y="270221"/>
                </a:cubicBezTo>
                <a:lnTo>
                  <a:pt x="998319" y="270221"/>
                </a:lnTo>
                <a:lnTo>
                  <a:pt x="998319" y="809230"/>
                </a:lnTo>
                <a:cubicBezTo>
                  <a:pt x="998319" y="918840"/>
                  <a:pt x="909463" y="1007696"/>
                  <a:pt x="799853" y="1007696"/>
                </a:cubicBezTo>
                <a:lnTo>
                  <a:pt x="270177" y="1007696"/>
                </a:lnTo>
                <a:lnTo>
                  <a:pt x="270177" y="3525603"/>
                </a:lnTo>
                <a:cubicBezTo>
                  <a:pt x="270177" y="3616519"/>
                  <a:pt x="343879" y="3690221"/>
                  <a:pt x="434795" y="3690221"/>
                </a:cubicBezTo>
                <a:lnTo>
                  <a:pt x="2733559" y="3690221"/>
                </a:lnTo>
                <a:cubicBezTo>
                  <a:pt x="2824475" y="3690221"/>
                  <a:pt x="2898177" y="3616519"/>
                  <a:pt x="2898177" y="3525603"/>
                </a:cubicBezTo>
                <a:lnTo>
                  <a:pt x="2898177" y="1987149"/>
                </a:lnTo>
                <a:cubicBezTo>
                  <a:pt x="2996024" y="1970642"/>
                  <a:pt x="3087696" y="1935870"/>
                  <a:pt x="3168353" y="1884219"/>
                </a:cubicBezTo>
                <a:lnTo>
                  <a:pt x="3168353" y="3761975"/>
                </a:lnTo>
                <a:cubicBezTo>
                  <a:pt x="3168353" y="3871585"/>
                  <a:pt x="3079497" y="3960441"/>
                  <a:pt x="2969887" y="3960441"/>
                </a:cubicBezTo>
                <a:lnTo>
                  <a:pt x="198467" y="3960441"/>
                </a:lnTo>
                <a:cubicBezTo>
                  <a:pt x="88857" y="3960441"/>
                  <a:pt x="1" y="3871585"/>
                  <a:pt x="1" y="3761975"/>
                </a:cubicBezTo>
                <a:lnTo>
                  <a:pt x="1" y="1007696"/>
                </a:lnTo>
                <a:lnTo>
                  <a:pt x="0" y="1007696"/>
                </a:lnTo>
                <a:lnTo>
                  <a:pt x="1" y="1007695"/>
                </a:lnTo>
                <a:lnTo>
                  <a:pt x="1" y="198467"/>
                </a:lnTo>
                <a:cubicBezTo>
                  <a:pt x="1" y="88857"/>
                  <a:pt x="88857" y="1"/>
                  <a:pt x="198467" y="1"/>
                </a:cubicBezTo>
                <a:lnTo>
                  <a:pt x="198468" y="1"/>
                </a:lnTo>
                <a:cubicBezTo>
                  <a:pt x="88858" y="1"/>
                  <a:pt x="2" y="88857"/>
                  <a:pt x="2" y="198467"/>
                </a:cubicBezTo>
                <a:lnTo>
                  <a:pt x="2" y="10076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4"/>
          <p:cNvSpPr txBox="1"/>
          <p:nvPr>
            <p:ph idx="4294967295" type="title"/>
          </p:nvPr>
        </p:nvSpPr>
        <p:spPr>
          <a:xfrm>
            <a:off x="170436" y="65745"/>
            <a:ext cx="233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 sz="900"/>
              <a:t>01. DE 의 역활</a:t>
            </a:r>
            <a:endParaRPr sz="900"/>
          </a:p>
        </p:txBody>
      </p:sp>
      <p:cxnSp>
        <p:nvCxnSpPr>
          <p:cNvPr id="380" name="Google Shape;380;p44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"/>
          <p:cNvSpPr txBox="1"/>
          <p:nvPr>
            <p:ph type="title"/>
          </p:nvPr>
        </p:nvSpPr>
        <p:spPr>
          <a:xfrm>
            <a:off x="170436" y="65745"/>
            <a:ext cx="233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/>
              <a:t>02. 프로젝트 구현 과정</a:t>
            </a:r>
            <a:endParaRPr/>
          </a:p>
        </p:txBody>
      </p:sp>
      <p:cxnSp>
        <p:nvCxnSpPr>
          <p:cNvPr id="387" name="Google Shape;387;p45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8" name="Google Shape;388;p45"/>
          <p:cNvCxnSpPr/>
          <p:nvPr/>
        </p:nvCxnSpPr>
        <p:spPr>
          <a:xfrm>
            <a:off x="838428" y="1835972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9" name="Google Shape;389;p45"/>
          <p:cNvSpPr/>
          <p:nvPr/>
        </p:nvSpPr>
        <p:spPr>
          <a:xfrm>
            <a:off x="1827465" y="2085397"/>
            <a:ext cx="575261" cy="578227"/>
          </a:xfrm>
          <a:custGeom>
            <a:rect b="b" l="l" r="r" t="t"/>
            <a:pathLst>
              <a:path extrusionOk="0" h="3083879" w="3068057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rgbClr val="53C3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5"/>
          <p:cNvSpPr/>
          <p:nvPr/>
        </p:nvSpPr>
        <p:spPr>
          <a:xfrm>
            <a:off x="525037" y="2090172"/>
            <a:ext cx="574200" cy="572070"/>
          </a:xfrm>
          <a:custGeom>
            <a:rect b="b" l="l" r="r" t="t"/>
            <a:pathLst>
              <a:path extrusionOk="0" h="3945309" w="3960000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rgbClr val="1964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5"/>
          <p:cNvSpPr/>
          <p:nvPr/>
        </p:nvSpPr>
        <p:spPr>
          <a:xfrm>
            <a:off x="3130971" y="2085533"/>
            <a:ext cx="523814" cy="623700"/>
          </a:xfrm>
          <a:custGeom>
            <a:rect b="b" l="l" r="r" t="t"/>
            <a:pathLst>
              <a:path extrusionOk="0" h="3240000" w="2721114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rgbClr val="0587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5"/>
          <p:cNvSpPr/>
          <p:nvPr/>
        </p:nvSpPr>
        <p:spPr>
          <a:xfrm>
            <a:off x="7953639" y="2111347"/>
            <a:ext cx="574200" cy="572070"/>
          </a:xfrm>
          <a:custGeom>
            <a:rect b="b" l="l" r="r" t="t"/>
            <a:pathLst>
              <a:path extrusionOk="0" h="3945309" w="3960000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rgbClr val="1964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5"/>
          <p:cNvSpPr/>
          <p:nvPr/>
        </p:nvSpPr>
        <p:spPr>
          <a:xfrm>
            <a:off x="6640125" y="2129437"/>
            <a:ext cx="580567" cy="581357"/>
          </a:xfrm>
          <a:custGeom>
            <a:rect b="b" l="l" r="r" t="t"/>
            <a:pathLst>
              <a:path extrusionOk="0" h="3229762" w="3225370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rgbClr val="19A5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5"/>
          <p:cNvSpPr/>
          <p:nvPr/>
        </p:nvSpPr>
        <p:spPr>
          <a:xfrm>
            <a:off x="5331917" y="2130990"/>
            <a:ext cx="575261" cy="578227"/>
          </a:xfrm>
          <a:custGeom>
            <a:rect b="b" l="l" r="r" t="t"/>
            <a:pathLst>
              <a:path extrusionOk="0" h="3083879" w="3068057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rgbClr val="53C3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5"/>
          <p:cNvSpPr/>
          <p:nvPr/>
        </p:nvSpPr>
        <p:spPr>
          <a:xfrm>
            <a:off x="6119696" y="3869155"/>
            <a:ext cx="574200" cy="572070"/>
          </a:xfrm>
          <a:custGeom>
            <a:rect b="b" l="l" r="r" t="t"/>
            <a:pathLst>
              <a:path extrusionOk="0" h="3945309" w="3960000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rgbClr val="1964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45"/>
          <p:cNvCxnSpPr/>
          <p:nvPr/>
        </p:nvCxnSpPr>
        <p:spPr>
          <a:xfrm>
            <a:off x="5722015" y="1811722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45"/>
          <p:cNvSpPr txBox="1"/>
          <p:nvPr/>
        </p:nvSpPr>
        <p:spPr>
          <a:xfrm>
            <a:off x="995525" y="1352175"/>
            <a:ext cx="23319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ML 학습 파이프라인</a:t>
            </a:r>
            <a:endParaRPr sz="1700">
              <a:solidFill>
                <a:srgbClr val="262626"/>
              </a:solidFill>
            </a:endParaRPr>
          </a:p>
        </p:txBody>
      </p:sp>
      <p:sp>
        <p:nvSpPr>
          <p:cNvPr id="398" name="Google Shape;398;p45"/>
          <p:cNvSpPr txBox="1"/>
          <p:nvPr/>
        </p:nvSpPr>
        <p:spPr>
          <a:xfrm>
            <a:off x="5764475" y="1327925"/>
            <a:ext cx="23319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ML 추론 파이프라인</a:t>
            </a:r>
            <a:endParaRPr sz="1700">
              <a:solidFill>
                <a:srgbClr val="262626"/>
              </a:solidFill>
            </a:endParaRPr>
          </a:p>
        </p:txBody>
      </p:sp>
      <p:sp>
        <p:nvSpPr>
          <p:cNvPr id="399" name="Google Shape;399;p45"/>
          <p:cNvSpPr txBox="1"/>
          <p:nvPr/>
        </p:nvSpPr>
        <p:spPr>
          <a:xfrm>
            <a:off x="170425" y="2709225"/>
            <a:ext cx="12834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데이터</a:t>
            </a:r>
            <a:endParaRPr sz="1700">
              <a:solidFill>
                <a:srgbClr val="2626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(과거,bulk)</a:t>
            </a:r>
            <a:endParaRPr sz="1700">
              <a:solidFill>
                <a:srgbClr val="262626"/>
              </a:solidFill>
            </a:endParaRPr>
          </a:p>
        </p:txBody>
      </p:sp>
      <p:sp>
        <p:nvSpPr>
          <p:cNvPr id="400" name="Google Shape;400;p45"/>
          <p:cNvSpPr txBox="1"/>
          <p:nvPr/>
        </p:nvSpPr>
        <p:spPr>
          <a:xfrm>
            <a:off x="1473400" y="2709225"/>
            <a:ext cx="12834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학습</a:t>
            </a:r>
            <a:endParaRPr sz="1700">
              <a:solidFill>
                <a:srgbClr val="262626"/>
              </a:solidFill>
            </a:endParaRPr>
          </a:p>
        </p:txBody>
      </p:sp>
      <p:sp>
        <p:nvSpPr>
          <p:cNvPr id="401" name="Google Shape;401;p45"/>
          <p:cNvSpPr txBox="1"/>
          <p:nvPr/>
        </p:nvSpPr>
        <p:spPr>
          <a:xfrm>
            <a:off x="4977850" y="2709225"/>
            <a:ext cx="12834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추론</a:t>
            </a:r>
            <a:endParaRPr sz="1700">
              <a:solidFill>
                <a:srgbClr val="262626"/>
              </a:solidFill>
            </a:endParaRPr>
          </a:p>
        </p:txBody>
      </p:sp>
      <p:sp>
        <p:nvSpPr>
          <p:cNvPr id="402" name="Google Shape;402;p45"/>
          <p:cNvSpPr txBox="1"/>
          <p:nvPr/>
        </p:nvSpPr>
        <p:spPr>
          <a:xfrm>
            <a:off x="6288725" y="2709225"/>
            <a:ext cx="12834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응용</a:t>
            </a:r>
            <a:endParaRPr sz="1700">
              <a:solidFill>
                <a:srgbClr val="262626"/>
              </a:solidFill>
            </a:endParaRPr>
          </a:p>
        </p:txBody>
      </p:sp>
      <p:sp>
        <p:nvSpPr>
          <p:cNvPr id="403" name="Google Shape;403;p45"/>
          <p:cNvSpPr txBox="1"/>
          <p:nvPr/>
        </p:nvSpPr>
        <p:spPr>
          <a:xfrm>
            <a:off x="7537250" y="2709225"/>
            <a:ext cx="1407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데이터</a:t>
            </a:r>
            <a:endParaRPr sz="1700">
              <a:solidFill>
                <a:srgbClr val="2626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(현재,event)</a:t>
            </a:r>
            <a:endParaRPr sz="1700">
              <a:solidFill>
                <a:srgbClr val="262626"/>
              </a:solidFill>
            </a:endParaRPr>
          </a:p>
        </p:txBody>
      </p:sp>
      <p:sp>
        <p:nvSpPr>
          <p:cNvPr id="404" name="Google Shape;404;p45"/>
          <p:cNvSpPr txBox="1"/>
          <p:nvPr/>
        </p:nvSpPr>
        <p:spPr>
          <a:xfrm>
            <a:off x="5765100" y="4455900"/>
            <a:ext cx="12834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DB 쿼리</a:t>
            </a:r>
            <a:endParaRPr sz="1700">
              <a:solidFill>
                <a:srgbClr val="262626"/>
              </a:solidFill>
            </a:endParaRPr>
          </a:p>
        </p:txBody>
      </p:sp>
      <p:sp>
        <p:nvSpPr>
          <p:cNvPr id="405" name="Google Shape;405;p45"/>
          <p:cNvSpPr txBox="1"/>
          <p:nvPr/>
        </p:nvSpPr>
        <p:spPr>
          <a:xfrm>
            <a:off x="2663200" y="2709225"/>
            <a:ext cx="12834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모델</a:t>
            </a:r>
            <a:endParaRPr sz="1700">
              <a:solidFill>
                <a:srgbClr val="262626"/>
              </a:solidFill>
            </a:endParaRPr>
          </a:p>
        </p:txBody>
      </p:sp>
      <p:cxnSp>
        <p:nvCxnSpPr>
          <p:cNvPr id="406" name="Google Shape;406;p45"/>
          <p:cNvCxnSpPr/>
          <p:nvPr/>
        </p:nvCxnSpPr>
        <p:spPr>
          <a:xfrm>
            <a:off x="1199800" y="2416150"/>
            <a:ext cx="52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45"/>
          <p:cNvCxnSpPr/>
          <p:nvPr/>
        </p:nvCxnSpPr>
        <p:spPr>
          <a:xfrm>
            <a:off x="2503300" y="2416150"/>
            <a:ext cx="52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45"/>
          <p:cNvCxnSpPr/>
          <p:nvPr/>
        </p:nvCxnSpPr>
        <p:spPr>
          <a:xfrm rot="10800000">
            <a:off x="6010100" y="2416150"/>
            <a:ext cx="52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45"/>
          <p:cNvCxnSpPr/>
          <p:nvPr/>
        </p:nvCxnSpPr>
        <p:spPr>
          <a:xfrm rot="10800000">
            <a:off x="7323625" y="2416150"/>
            <a:ext cx="52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45"/>
          <p:cNvCxnSpPr/>
          <p:nvPr/>
        </p:nvCxnSpPr>
        <p:spPr>
          <a:xfrm>
            <a:off x="3755350" y="2416150"/>
            <a:ext cx="136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45"/>
          <p:cNvSpPr txBox="1"/>
          <p:nvPr/>
        </p:nvSpPr>
        <p:spPr>
          <a:xfrm>
            <a:off x="3770538" y="2614925"/>
            <a:ext cx="12834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262626"/>
                </a:solidFill>
              </a:rPr>
              <a:t>모델,</a:t>
            </a:r>
            <a:br>
              <a:rPr lang="ko" sz="1700">
                <a:solidFill>
                  <a:srgbClr val="262626"/>
                </a:solidFill>
              </a:rPr>
            </a:br>
            <a:r>
              <a:rPr lang="ko" sz="1700">
                <a:solidFill>
                  <a:srgbClr val="262626"/>
                </a:solidFill>
              </a:rPr>
              <a:t>Normalize</a:t>
            </a:r>
            <a:br>
              <a:rPr lang="ko" sz="1700">
                <a:solidFill>
                  <a:srgbClr val="262626"/>
                </a:solidFill>
              </a:rPr>
            </a:br>
            <a:r>
              <a:rPr lang="ko" sz="1700">
                <a:solidFill>
                  <a:srgbClr val="262626"/>
                </a:solidFill>
              </a:rPr>
              <a:t>설정 등</a:t>
            </a:r>
            <a:endParaRPr sz="1700">
              <a:solidFill>
                <a:srgbClr val="262626"/>
              </a:solidFill>
            </a:endParaRPr>
          </a:p>
        </p:txBody>
      </p:sp>
      <p:cxnSp>
        <p:nvCxnSpPr>
          <p:cNvPr id="412" name="Google Shape;412;p45"/>
          <p:cNvCxnSpPr/>
          <p:nvPr/>
        </p:nvCxnSpPr>
        <p:spPr>
          <a:xfrm flipH="1">
            <a:off x="6491025" y="3101350"/>
            <a:ext cx="282900" cy="68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45"/>
          <p:cNvCxnSpPr/>
          <p:nvPr/>
        </p:nvCxnSpPr>
        <p:spPr>
          <a:xfrm flipH="1" rot="10800000">
            <a:off x="6396700" y="3101250"/>
            <a:ext cx="273600" cy="6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"/>
          <p:cNvSpPr txBox="1"/>
          <p:nvPr>
            <p:ph type="title"/>
          </p:nvPr>
        </p:nvSpPr>
        <p:spPr>
          <a:xfrm>
            <a:off x="170436" y="65745"/>
            <a:ext cx="233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/>
              <a:t>03. 구조도</a:t>
            </a:r>
            <a:endParaRPr/>
          </a:p>
        </p:txBody>
      </p:sp>
      <p:cxnSp>
        <p:nvCxnSpPr>
          <p:cNvPr id="420" name="Google Shape;420;p46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1" name="Google Shape;421;p46"/>
          <p:cNvCxnSpPr/>
          <p:nvPr/>
        </p:nvCxnSpPr>
        <p:spPr>
          <a:xfrm>
            <a:off x="3363590" y="81469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2" name="Google Shape;4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313" y="0"/>
            <a:ext cx="4951365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03. 구조도</a:t>
            </a:r>
            <a:endParaRPr/>
          </a:p>
        </p:txBody>
      </p:sp>
      <p:pic>
        <p:nvPicPr>
          <p:cNvPr id="428" name="Google Shape;4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771235"/>
            <a:ext cx="7981950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170436" y="65745"/>
            <a:ext cx="233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/>
              <a:t>01. 프로젝트 소개</a:t>
            </a:r>
            <a:endParaRPr/>
          </a:p>
        </p:txBody>
      </p:sp>
      <p:cxnSp>
        <p:nvCxnSpPr>
          <p:cNvPr id="104" name="Google Shape;104;p21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21"/>
          <p:cNvCxnSpPr/>
          <p:nvPr/>
        </p:nvCxnSpPr>
        <p:spPr>
          <a:xfrm>
            <a:off x="3231240" y="928322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21"/>
          <p:cNvSpPr txBox="1"/>
          <p:nvPr/>
        </p:nvSpPr>
        <p:spPr>
          <a:xfrm>
            <a:off x="1101742" y="488029"/>
            <a:ext cx="6706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1D1D1B"/>
                </a:solidFill>
              </a:rPr>
              <a:t>Our Team</a:t>
            </a:r>
            <a:endParaRPr sz="21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1"/>
          <p:cNvSpPr/>
          <p:nvPr/>
        </p:nvSpPr>
        <p:spPr>
          <a:xfrm>
            <a:off x="5638850" y="1282911"/>
            <a:ext cx="1959000" cy="1180200"/>
          </a:xfrm>
          <a:prstGeom prst="rect">
            <a:avLst/>
          </a:prstGeom>
          <a:gradFill>
            <a:gsLst>
              <a:gs pos="0">
                <a:srgbClr val="FCFCFC"/>
              </a:gs>
              <a:gs pos="42000">
                <a:srgbClr val="FCFCFC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444500" rotWithShape="0" algn="tl" dir="2700000" dist="101600">
              <a:srgbClr val="000000">
                <a:alpha val="40000"/>
              </a:srgbClr>
            </a:outerShdw>
          </a:effectLst>
        </p:spPr>
        <p:txBody>
          <a:bodyPr anchorCtr="0" anchor="t" bIns="0" lIns="62300" spcFirstLastPara="1" rIns="6230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700">
                <a:solidFill>
                  <a:srgbClr val="595959"/>
                </a:solidFill>
              </a:rPr>
              <a:t>한상진</a:t>
            </a:r>
            <a:endParaRPr sz="1700">
              <a:solidFill>
                <a:srgbClr val="595959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1"/>
          <p:cNvSpPr/>
          <p:nvPr/>
        </p:nvSpPr>
        <p:spPr>
          <a:xfrm>
            <a:off x="3467750" y="1282911"/>
            <a:ext cx="1959000" cy="1180200"/>
          </a:xfrm>
          <a:prstGeom prst="rect">
            <a:avLst/>
          </a:prstGeom>
          <a:gradFill>
            <a:gsLst>
              <a:gs pos="0">
                <a:srgbClr val="FCFCFC"/>
              </a:gs>
              <a:gs pos="42000">
                <a:srgbClr val="FCFCFC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444500" rotWithShape="0" algn="tl" dir="2700000" dist="101600">
              <a:srgbClr val="000000">
                <a:alpha val="40000"/>
              </a:srgbClr>
            </a:outerShdw>
          </a:effectLst>
        </p:spPr>
        <p:txBody>
          <a:bodyPr anchorCtr="0" anchor="t" bIns="0" lIns="62300" spcFirstLastPara="1" rIns="6230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595959"/>
                </a:solidFill>
              </a:rPr>
              <a:t>조민재</a:t>
            </a:r>
            <a:endParaRPr sz="800">
              <a:solidFill>
                <a:srgbClr val="1D1D1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1"/>
          <p:cNvSpPr/>
          <p:nvPr/>
        </p:nvSpPr>
        <p:spPr>
          <a:xfrm>
            <a:off x="1296650" y="1282911"/>
            <a:ext cx="1959000" cy="1180200"/>
          </a:xfrm>
          <a:prstGeom prst="rect">
            <a:avLst/>
          </a:prstGeom>
          <a:gradFill>
            <a:gsLst>
              <a:gs pos="0">
                <a:srgbClr val="FCFCFC"/>
              </a:gs>
              <a:gs pos="42000">
                <a:srgbClr val="FCFCFC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444500" rotWithShape="0" algn="tl" dir="2700000" dist="101600">
              <a:srgbClr val="000000">
                <a:alpha val="40000"/>
              </a:srgbClr>
            </a:outerShdw>
          </a:effectLst>
        </p:spPr>
        <p:txBody>
          <a:bodyPr anchorCtr="0" anchor="t" bIns="0" lIns="62300" spcFirstLastPara="1" rIns="6230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700">
                <a:solidFill>
                  <a:srgbClr val="595959"/>
                </a:solidFill>
              </a:rPr>
              <a:t>권태하</a:t>
            </a:r>
            <a:endParaRPr sz="800">
              <a:solidFill>
                <a:srgbClr val="1D1D1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1"/>
          <p:cNvSpPr/>
          <p:nvPr/>
        </p:nvSpPr>
        <p:spPr>
          <a:xfrm>
            <a:off x="2143478" y="1107096"/>
            <a:ext cx="295800" cy="270000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DS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1"/>
          <p:cNvSpPr/>
          <p:nvPr/>
        </p:nvSpPr>
        <p:spPr>
          <a:xfrm>
            <a:off x="4306952" y="1107078"/>
            <a:ext cx="295800" cy="270000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DS</a:t>
            </a:r>
            <a:endParaRPr sz="1200"/>
          </a:p>
        </p:txBody>
      </p:sp>
      <p:sp>
        <p:nvSpPr>
          <p:cNvPr id="112" name="Google Shape;112;p21"/>
          <p:cNvSpPr/>
          <p:nvPr/>
        </p:nvSpPr>
        <p:spPr>
          <a:xfrm>
            <a:off x="6470436" y="1107093"/>
            <a:ext cx="295800" cy="270000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DS</a:t>
            </a:r>
            <a:endParaRPr sz="1200"/>
          </a:p>
        </p:txBody>
      </p:sp>
      <p:sp>
        <p:nvSpPr>
          <p:cNvPr id="113" name="Google Shape;113;p21"/>
          <p:cNvSpPr/>
          <p:nvPr/>
        </p:nvSpPr>
        <p:spPr>
          <a:xfrm>
            <a:off x="5631250" y="3261748"/>
            <a:ext cx="1959000" cy="1180200"/>
          </a:xfrm>
          <a:prstGeom prst="rect">
            <a:avLst/>
          </a:prstGeom>
          <a:gradFill>
            <a:gsLst>
              <a:gs pos="0">
                <a:srgbClr val="FCFCFC"/>
              </a:gs>
              <a:gs pos="42000">
                <a:srgbClr val="FCFCFC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444500" rotWithShape="0" algn="tl" dir="2700000" dist="101600">
              <a:srgbClr val="000000">
                <a:alpha val="40000"/>
              </a:srgbClr>
            </a:outerShdw>
          </a:effectLst>
        </p:spPr>
        <p:txBody>
          <a:bodyPr anchorCtr="0" anchor="t" bIns="0" lIns="62300" spcFirstLastPara="1" rIns="6230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700">
                <a:solidFill>
                  <a:srgbClr val="595959"/>
                </a:solidFill>
              </a:rPr>
              <a:t>홍진욱</a:t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3460150" y="3261748"/>
            <a:ext cx="1959000" cy="1180200"/>
          </a:xfrm>
          <a:prstGeom prst="rect">
            <a:avLst/>
          </a:prstGeom>
          <a:gradFill>
            <a:gsLst>
              <a:gs pos="0">
                <a:srgbClr val="FCFCFC"/>
              </a:gs>
              <a:gs pos="42000">
                <a:srgbClr val="FCFCFC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444500" rotWithShape="0" algn="tl" dir="2700000" dist="101600">
              <a:srgbClr val="000000">
                <a:alpha val="40000"/>
              </a:srgbClr>
            </a:outerShdw>
          </a:effectLst>
        </p:spPr>
        <p:txBody>
          <a:bodyPr anchorCtr="0" anchor="t" bIns="0" lIns="62300" spcFirstLastPara="1" rIns="6230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700">
                <a:solidFill>
                  <a:srgbClr val="595959"/>
                </a:solidFill>
              </a:rPr>
              <a:t>반민성</a:t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1"/>
          <p:cNvSpPr/>
          <p:nvPr/>
        </p:nvSpPr>
        <p:spPr>
          <a:xfrm>
            <a:off x="1289050" y="3261748"/>
            <a:ext cx="1959000" cy="1180200"/>
          </a:xfrm>
          <a:prstGeom prst="rect">
            <a:avLst/>
          </a:prstGeom>
          <a:gradFill>
            <a:gsLst>
              <a:gs pos="0">
                <a:srgbClr val="FCFCFC"/>
              </a:gs>
              <a:gs pos="42000">
                <a:srgbClr val="FCFCFC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444500" rotWithShape="0" algn="tl" dir="2700000" dist="101600">
              <a:srgbClr val="000000">
                <a:alpha val="40000"/>
              </a:srgbClr>
            </a:outerShdw>
          </a:effectLst>
        </p:spPr>
        <p:txBody>
          <a:bodyPr anchorCtr="0" anchor="t" bIns="0" lIns="62300" spcFirstLastPara="1" rIns="6230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1D1D1B"/>
                </a:solidFill>
              </a:rPr>
              <a:t>.</a:t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700">
                <a:solidFill>
                  <a:srgbClr val="595959"/>
                </a:solidFill>
              </a:rPr>
              <a:t>박수영(팀장)</a:t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2135878" y="3085934"/>
            <a:ext cx="295800" cy="270000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DE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4299352" y="3085916"/>
            <a:ext cx="295800" cy="270000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DE</a:t>
            </a:r>
            <a:endParaRPr sz="1200"/>
          </a:p>
        </p:txBody>
      </p:sp>
      <p:sp>
        <p:nvSpPr>
          <p:cNvPr id="118" name="Google Shape;118;p21"/>
          <p:cNvSpPr/>
          <p:nvPr/>
        </p:nvSpPr>
        <p:spPr>
          <a:xfrm>
            <a:off x="6462836" y="3085930"/>
            <a:ext cx="295800" cy="270000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DE</a:t>
            </a:r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/>
          <p:nvPr/>
        </p:nvSpPr>
        <p:spPr>
          <a:xfrm>
            <a:off x="174900" y="849825"/>
            <a:ext cx="8794200" cy="4152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8"/>
          <p:cNvSpPr/>
          <p:nvPr/>
        </p:nvSpPr>
        <p:spPr>
          <a:xfrm>
            <a:off x="2320950" y="1735850"/>
            <a:ext cx="1461300" cy="237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8"/>
          <p:cNvSpPr/>
          <p:nvPr/>
        </p:nvSpPr>
        <p:spPr>
          <a:xfrm>
            <a:off x="372026" y="2579775"/>
            <a:ext cx="1249200" cy="2338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8"/>
          <p:cNvSpPr/>
          <p:nvPr/>
        </p:nvSpPr>
        <p:spPr>
          <a:xfrm>
            <a:off x="384175" y="1120300"/>
            <a:ext cx="1224900" cy="102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8"/>
          <p:cNvSpPr txBox="1"/>
          <p:nvPr>
            <p:ph type="title"/>
          </p:nvPr>
        </p:nvSpPr>
        <p:spPr>
          <a:xfrm>
            <a:off x="174911" y="65745"/>
            <a:ext cx="233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/>
              <a:t>03. 구조도</a:t>
            </a:r>
            <a:endParaRPr/>
          </a:p>
        </p:txBody>
      </p:sp>
      <p:cxnSp>
        <p:nvCxnSpPr>
          <p:cNvPr id="439" name="Google Shape;439;p48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0" name="Google Shape;440;p48"/>
          <p:cNvSpPr/>
          <p:nvPr/>
        </p:nvSpPr>
        <p:spPr>
          <a:xfrm>
            <a:off x="1625688" y="3204300"/>
            <a:ext cx="659700" cy="242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8"/>
          <p:cNvSpPr/>
          <p:nvPr/>
        </p:nvSpPr>
        <p:spPr>
          <a:xfrm>
            <a:off x="7252675" y="3732963"/>
            <a:ext cx="1355400" cy="120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7500" y="3880038"/>
            <a:ext cx="1087350" cy="91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48"/>
          <p:cNvCxnSpPr/>
          <p:nvPr/>
        </p:nvCxnSpPr>
        <p:spPr>
          <a:xfrm>
            <a:off x="3363590" y="732135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48"/>
          <p:cNvSpPr txBox="1"/>
          <p:nvPr/>
        </p:nvSpPr>
        <p:spPr>
          <a:xfrm>
            <a:off x="1218892" y="384816"/>
            <a:ext cx="6706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1D1D1B"/>
                </a:solidFill>
              </a:rPr>
              <a:t>Project Architecture</a:t>
            </a:r>
            <a:endParaRPr b="1" sz="2100">
              <a:solidFill>
                <a:srgbClr val="4A86E8"/>
              </a:solidFill>
            </a:endParaRPr>
          </a:p>
        </p:txBody>
      </p:sp>
      <p:sp>
        <p:nvSpPr>
          <p:cNvPr id="445" name="Google Shape;445;p48"/>
          <p:cNvSpPr/>
          <p:nvPr/>
        </p:nvSpPr>
        <p:spPr>
          <a:xfrm>
            <a:off x="515751" y="940125"/>
            <a:ext cx="845700" cy="270000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Client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8"/>
          <p:cNvSpPr/>
          <p:nvPr/>
        </p:nvSpPr>
        <p:spPr>
          <a:xfrm>
            <a:off x="573764" y="2414713"/>
            <a:ext cx="845700" cy="270000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Server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8"/>
          <p:cNvSpPr/>
          <p:nvPr/>
        </p:nvSpPr>
        <p:spPr>
          <a:xfrm>
            <a:off x="2640101" y="1612988"/>
            <a:ext cx="845700" cy="270000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Storage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8"/>
          <p:cNvSpPr/>
          <p:nvPr/>
        </p:nvSpPr>
        <p:spPr>
          <a:xfrm>
            <a:off x="7518314" y="3542175"/>
            <a:ext cx="845700" cy="270000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Deploy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529" y="1244971"/>
            <a:ext cx="1174203" cy="77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653" y="2958236"/>
            <a:ext cx="1104475" cy="73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640" y="3707953"/>
            <a:ext cx="893977" cy="893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2812" y="1882968"/>
            <a:ext cx="1037788" cy="115384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8"/>
          <p:cNvSpPr/>
          <p:nvPr/>
        </p:nvSpPr>
        <p:spPr>
          <a:xfrm>
            <a:off x="7282988" y="1053313"/>
            <a:ext cx="1249200" cy="237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93844" y="2958231"/>
            <a:ext cx="1610014" cy="128801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8"/>
          <p:cNvSpPr/>
          <p:nvPr/>
        </p:nvSpPr>
        <p:spPr>
          <a:xfrm rot="5400000">
            <a:off x="764575" y="2219539"/>
            <a:ext cx="464100" cy="157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8"/>
          <p:cNvSpPr/>
          <p:nvPr/>
        </p:nvSpPr>
        <p:spPr>
          <a:xfrm>
            <a:off x="4542188" y="1244975"/>
            <a:ext cx="1809600" cy="3633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55849" y="1484674"/>
            <a:ext cx="1355400" cy="101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55841" y="2598317"/>
            <a:ext cx="148590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30344" y="3626418"/>
            <a:ext cx="1606420" cy="86880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8"/>
          <p:cNvSpPr/>
          <p:nvPr/>
        </p:nvSpPr>
        <p:spPr>
          <a:xfrm>
            <a:off x="5075939" y="1120300"/>
            <a:ext cx="845700" cy="270000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clustering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4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82991" y="1399933"/>
            <a:ext cx="1294782" cy="6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386083" y="2424369"/>
            <a:ext cx="1088601" cy="673803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8"/>
          <p:cNvSpPr/>
          <p:nvPr/>
        </p:nvSpPr>
        <p:spPr>
          <a:xfrm>
            <a:off x="3848388" y="2684713"/>
            <a:ext cx="659700" cy="242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8"/>
          <p:cNvSpPr/>
          <p:nvPr/>
        </p:nvSpPr>
        <p:spPr>
          <a:xfrm>
            <a:off x="7507526" y="949763"/>
            <a:ext cx="845700" cy="270000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log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8"/>
          <p:cNvSpPr/>
          <p:nvPr/>
        </p:nvSpPr>
        <p:spPr>
          <a:xfrm>
            <a:off x="6487538" y="2119663"/>
            <a:ext cx="659700" cy="242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9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/>
              <a:t>4</a:t>
            </a:r>
            <a:r>
              <a:rPr lang="ko"/>
              <a:t>.Data 전처리</a:t>
            </a:r>
            <a:endParaRPr/>
          </a:p>
        </p:txBody>
      </p:sp>
      <p:sp>
        <p:nvSpPr>
          <p:cNvPr id="471" name="Google Shape;471;p49"/>
          <p:cNvSpPr/>
          <p:nvPr/>
        </p:nvSpPr>
        <p:spPr>
          <a:xfrm>
            <a:off x="3165285" y="0"/>
            <a:ext cx="3011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lang="ko" sz="3774">
                <a:solidFill>
                  <a:schemeClr val="dk1"/>
                </a:solidFill>
                <a:highlight>
                  <a:srgbClr val="FEFEFE"/>
                </a:highlight>
                <a:latin typeface="Montserrat"/>
                <a:ea typeface="Montserrat"/>
                <a:cs typeface="Montserrat"/>
                <a:sym typeface="Montserrat"/>
              </a:rPr>
              <a:t>데이터 정제</a:t>
            </a:r>
            <a:endParaRPr b="0" i="0" sz="3774" u="none" cap="none" strike="noStrike">
              <a:solidFill>
                <a:schemeClr val="dk1"/>
              </a:solidFill>
              <a:highlight>
                <a:srgbClr val="FEFEFE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789164"/>
            <a:ext cx="6176315" cy="293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5691" y="1987577"/>
            <a:ext cx="6073054" cy="315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0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4. Data 전처리</a:t>
            </a:r>
            <a:endParaRPr/>
          </a:p>
        </p:txBody>
      </p:sp>
      <p:pic>
        <p:nvPicPr>
          <p:cNvPr id="479" name="Google Shape;4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451" y="571525"/>
            <a:ext cx="3049775" cy="40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625" y="666424"/>
            <a:ext cx="3141734" cy="38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1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4. Data 전처리</a:t>
            </a:r>
            <a:endParaRPr/>
          </a:p>
        </p:txBody>
      </p:sp>
      <p:pic>
        <p:nvPicPr>
          <p:cNvPr id="486" name="Google Shape;4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125" y="1266835"/>
            <a:ext cx="3686175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900" y="981085"/>
            <a:ext cx="27813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2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Data 전처리</a:t>
            </a:r>
            <a:endParaRPr/>
          </a:p>
        </p:txBody>
      </p:sp>
      <p:pic>
        <p:nvPicPr>
          <p:cNvPr id="493" name="Google Shape;4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24" y="643650"/>
            <a:ext cx="8830374" cy="372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3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4. Data 전처리</a:t>
            </a:r>
            <a:endParaRPr/>
          </a:p>
        </p:txBody>
      </p:sp>
      <p:pic>
        <p:nvPicPr>
          <p:cNvPr id="499" name="Google Shape;49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63" y="180975"/>
            <a:ext cx="4238625" cy="4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4963" y="152400"/>
            <a:ext cx="36743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4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563" y="755198"/>
            <a:ext cx="6902875" cy="36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250" y="141710"/>
            <a:ext cx="4457700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23916"/>
            <a:ext cx="9144000" cy="206381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6"/>
          <p:cNvSpPr txBox="1"/>
          <p:nvPr>
            <p:ph type="title"/>
          </p:nvPr>
        </p:nvSpPr>
        <p:spPr>
          <a:xfrm>
            <a:off x="170436" y="65745"/>
            <a:ext cx="233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/>
              <a:t>02. 프로젝트 구현 과정</a:t>
            </a:r>
            <a:endParaRPr/>
          </a:p>
        </p:txBody>
      </p:sp>
      <p:cxnSp>
        <p:nvCxnSpPr>
          <p:cNvPr id="520" name="Google Shape;520;p56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1" name="Google Shape;521;p56"/>
          <p:cNvCxnSpPr/>
          <p:nvPr/>
        </p:nvCxnSpPr>
        <p:spPr>
          <a:xfrm>
            <a:off x="3363590" y="81469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2" name="Google Shape;5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25" y="495779"/>
            <a:ext cx="8320143" cy="4151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"/>
          <p:cNvSpPr txBox="1"/>
          <p:nvPr>
            <p:ph type="title"/>
          </p:nvPr>
        </p:nvSpPr>
        <p:spPr>
          <a:xfrm>
            <a:off x="170436" y="65745"/>
            <a:ext cx="233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/>
              <a:t>02. 프로젝트 구현 과정</a:t>
            </a:r>
            <a:endParaRPr/>
          </a:p>
        </p:txBody>
      </p:sp>
      <p:cxnSp>
        <p:nvCxnSpPr>
          <p:cNvPr id="529" name="Google Shape;529;p57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0" name="Google Shape;530;p57"/>
          <p:cNvCxnSpPr/>
          <p:nvPr/>
        </p:nvCxnSpPr>
        <p:spPr>
          <a:xfrm>
            <a:off x="3363590" y="81469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1" name="Google Shape;531;p57"/>
          <p:cNvSpPr txBox="1"/>
          <p:nvPr/>
        </p:nvSpPr>
        <p:spPr>
          <a:xfrm>
            <a:off x="3363612" y="335200"/>
            <a:ext cx="33660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1D1D1B"/>
                </a:solidFill>
              </a:rPr>
              <a:t>Why On-Premise?</a:t>
            </a:r>
            <a:endParaRPr b="1" sz="2100">
              <a:solidFill>
                <a:srgbClr val="4A86E8"/>
              </a:solidFill>
            </a:endParaRPr>
          </a:p>
        </p:txBody>
      </p:sp>
      <p:pic>
        <p:nvPicPr>
          <p:cNvPr id="532" name="Google Shape;5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525" y="687700"/>
            <a:ext cx="5668137" cy="42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170436" y="65745"/>
            <a:ext cx="233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/>
              <a:t>00. 예스스탁 소개</a:t>
            </a:r>
            <a:endParaRPr/>
          </a:p>
        </p:txBody>
      </p:sp>
      <p:cxnSp>
        <p:nvCxnSpPr>
          <p:cNvPr id="125" name="Google Shape;125;p22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22"/>
          <p:cNvSpPr txBox="1"/>
          <p:nvPr/>
        </p:nvSpPr>
        <p:spPr>
          <a:xfrm>
            <a:off x="8044550" y="4874025"/>
            <a:ext cx="20748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62626"/>
                </a:solidFill>
              </a:rPr>
              <a:t>출처-개미나라 경제툰</a:t>
            </a:r>
            <a:endParaRPr sz="800">
              <a:solidFill>
                <a:srgbClr val="262626"/>
              </a:solidFill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450" y="215550"/>
            <a:ext cx="5663100" cy="471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8"/>
          <p:cNvSpPr txBox="1"/>
          <p:nvPr>
            <p:ph type="title"/>
          </p:nvPr>
        </p:nvSpPr>
        <p:spPr>
          <a:xfrm>
            <a:off x="170436" y="65745"/>
            <a:ext cx="233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/>
              <a:t>03. 프로젝트 시연</a:t>
            </a:r>
            <a:endParaRPr/>
          </a:p>
        </p:txBody>
      </p:sp>
      <p:cxnSp>
        <p:nvCxnSpPr>
          <p:cNvPr id="539" name="Google Shape;539;p58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0" name="Google Shape;540;p58"/>
          <p:cNvSpPr txBox="1"/>
          <p:nvPr/>
        </p:nvSpPr>
        <p:spPr>
          <a:xfrm>
            <a:off x="2340700" y="1255725"/>
            <a:ext cx="59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1" name="Google Shape;541;p58"/>
          <p:cNvCxnSpPr/>
          <p:nvPr/>
        </p:nvCxnSpPr>
        <p:spPr>
          <a:xfrm>
            <a:off x="3363590" y="81469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2" name="Google Shape;542;p58"/>
          <p:cNvSpPr txBox="1"/>
          <p:nvPr/>
        </p:nvSpPr>
        <p:spPr>
          <a:xfrm>
            <a:off x="1218892" y="426054"/>
            <a:ext cx="6706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</a:rPr>
              <a:t>project demonstration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543" name="Google Shape;543;p5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8038" y="1255725"/>
            <a:ext cx="3947925" cy="29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9"/>
          <p:cNvSpPr txBox="1"/>
          <p:nvPr>
            <p:ph type="title"/>
          </p:nvPr>
        </p:nvSpPr>
        <p:spPr>
          <a:xfrm>
            <a:off x="170436" y="65745"/>
            <a:ext cx="233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/>
              <a:t>02. 프로젝트 구현 과정</a:t>
            </a:r>
            <a:endParaRPr/>
          </a:p>
        </p:txBody>
      </p:sp>
      <p:cxnSp>
        <p:nvCxnSpPr>
          <p:cNvPr id="550" name="Google Shape;550;p59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1" name="Google Shape;551;p59"/>
          <p:cNvCxnSpPr/>
          <p:nvPr/>
        </p:nvCxnSpPr>
        <p:spPr>
          <a:xfrm>
            <a:off x="3363590" y="81469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52" name="Google Shape;5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459"/>
            <a:ext cx="9144003" cy="494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0"/>
          <p:cNvSpPr txBox="1"/>
          <p:nvPr>
            <p:ph type="title"/>
          </p:nvPr>
        </p:nvSpPr>
        <p:spPr>
          <a:xfrm>
            <a:off x="170436" y="65745"/>
            <a:ext cx="233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/>
              <a:t>02. 프로젝트 구현 과정</a:t>
            </a:r>
            <a:endParaRPr/>
          </a:p>
        </p:txBody>
      </p:sp>
      <p:cxnSp>
        <p:nvCxnSpPr>
          <p:cNvPr id="559" name="Google Shape;559;p60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0" name="Google Shape;560;p60"/>
          <p:cNvCxnSpPr/>
          <p:nvPr/>
        </p:nvCxnSpPr>
        <p:spPr>
          <a:xfrm>
            <a:off x="3363590" y="81469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1" name="Google Shape;5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75" y="529595"/>
            <a:ext cx="7573847" cy="4530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1"/>
          <p:cNvSpPr txBox="1"/>
          <p:nvPr>
            <p:ph type="title"/>
          </p:nvPr>
        </p:nvSpPr>
        <p:spPr>
          <a:xfrm>
            <a:off x="170436" y="65745"/>
            <a:ext cx="233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/>
              <a:t>02. 프로젝트 구현 과정</a:t>
            </a:r>
            <a:endParaRPr/>
          </a:p>
        </p:txBody>
      </p:sp>
      <p:cxnSp>
        <p:nvCxnSpPr>
          <p:cNvPr id="568" name="Google Shape;568;p61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9" name="Google Shape;569;p61"/>
          <p:cNvCxnSpPr/>
          <p:nvPr/>
        </p:nvCxnSpPr>
        <p:spPr>
          <a:xfrm>
            <a:off x="3363590" y="81469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70" name="Google Shape;5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573" y="152400"/>
            <a:ext cx="492086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2"/>
          <p:cNvSpPr txBox="1"/>
          <p:nvPr>
            <p:ph type="title"/>
          </p:nvPr>
        </p:nvSpPr>
        <p:spPr>
          <a:xfrm>
            <a:off x="170436" y="65745"/>
            <a:ext cx="233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/>
              <a:t>04. appendix</a:t>
            </a:r>
            <a:endParaRPr/>
          </a:p>
        </p:txBody>
      </p:sp>
      <p:cxnSp>
        <p:nvCxnSpPr>
          <p:cNvPr id="577" name="Google Shape;577;p62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8" name="Google Shape;578;p62"/>
          <p:cNvCxnSpPr/>
          <p:nvPr/>
        </p:nvCxnSpPr>
        <p:spPr>
          <a:xfrm>
            <a:off x="3363590" y="81469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79" name="Google Shape;5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661" y="152400"/>
            <a:ext cx="274468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3"/>
          <p:cNvSpPr txBox="1"/>
          <p:nvPr>
            <p:ph type="title"/>
          </p:nvPr>
        </p:nvSpPr>
        <p:spPr>
          <a:xfrm>
            <a:off x="170436" y="65745"/>
            <a:ext cx="233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/>
              <a:t>02. 프로젝트 구현 과정</a:t>
            </a:r>
            <a:endParaRPr/>
          </a:p>
        </p:txBody>
      </p:sp>
      <p:cxnSp>
        <p:nvCxnSpPr>
          <p:cNvPr id="586" name="Google Shape;586;p63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7" name="Google Shape;587;p63"/>
          <p:cNvCxnSpPr/>
          <p:nvPr/>
        </p:nvCxnSpPr>
        <p:spPr>
          <a:xfrm>
            <a:off x="3363590" y="81469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88" name="Google Shape;58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9833"/>
            <a:ext cx="8839200" cy="246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4"/>
          <p:cNvSpPr txBox="1"/>
          <p:nvPr>
            <p:ph type="title"/>
          </p:nvPr>
        </p:nvSpPr>
        <p:spPr>
          <a:xfrm>
            <a:off x="170436" y="65745"/>
            <a:ext cx="233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/>
              <a:t>02. 프로젝트 구현 과정</a:t>
            </a:r>
            <a:endParaRPr/>
          </a:p>
        </p:txBody>
      </p:sp>
      <p:cxnSp>
        <p:nvCxnSpPr>
          <p:cNvPr id="595" name="Google Shape;595;p64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6" name="Google Shape;596;p64"/>
          <p:cNvCxnSpPr/>
          <p:nvPr/>
        </p:nvCxnSpPr>
        <p:spPr>
          <a:xfrm>
            <a:off x="3363590" y="81469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97" name="Google Shape;59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736" y="152400"/>
            <a:ext cx="428051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5"/>
          <p:cNvSpPr txBox="1"/>
          <p:nvPr>
            <p:ph type="title"/>
          </p:nvPr>
        </p:nvSpPr>
        <p:spPr>
          <a:xfrm>
            <a:off x="170436" y="65745"/>
            <a:ext cx="233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/>
              <a:t>02. 장애 보고</a:t>
            </a:r>
            <a:endParaRPr/>
          </a:p>
        </p:txBody>
      </p:sp>
      <p:cxnSp>
        <p:nvCxnSpPr>
          <p:cNvPr id="604" name="Google Shape;604;p65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65"/>
          <p:cNvCxnSpPr/>
          <p:nvPr/>
        </p:nvCxnSpPr>
        <p:spPr>
          <a:xfrm>
            <a:off x="3363590" y="81469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06" name="Google Shape;60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4695"/>
            <a:ext cx="8839197" cy="3849328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5"/>
          <p:cNvSpPr/>
          <p:nvPr/>
        </p:nvSpPr>
        <p:spPr>
          <a:xfrm>
            <a:off x="7029050" y="3768250"/>
            <a:ext cx="1157400" cy="389700"/>
          </a:xfrm>
          <a:prstGeom prst="rect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65"/>
          <p:cNvSpPr/>
          <p:nvPr/>
        </p:nvSpPr>
        <p:spPr>
          <a:xfrm>
            <a:off x="184650" y="952875"/>
            <a:ext cx="1573500" cy="649800"/>
          </a:xfrm>
          <a:prstGeom prst="rect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65"/>
          <p:cNvSpPr/>
          <p:nvPr/>
        </p:nvSpPr>
        <p:spPr>
          <a:xfrm>
            <a:off x="152400" y="4214175"/>
            <a:ext cx="5628000" cy="490500"/>
          </a:xfrm>
          <a:prstGeom prst="rect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6"/>
          <p:cNvSpPr txBox="1"/>
          <p:nvPr>
            <p:ph type="title"/>
          </p:nvPr>
        </p:nvSpPr>
        <p:spPr>
          <a:xfrm>
            <a:off x="170436" y="65745"/>
            <a:ext cx="233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/>
              <a:t>04</a:t>
            </a:r>
            <a:r>
              <a:rPr lang="ko"/>
              <a:t>. Appendix</a:t>
            </a:r>
            <a:endParaRPr/>
          </a:p>
        </p:txBody>
      </p:sp>
      <p:cxnSp>
        <p:nvCxnSpPr>
          <p:cNvPr id="616" name="Google Shape;616;p66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7" name="Google Shape;617;p66"/>
          <p:cNvSpPr/>
          <p:nvPr/>
        </p:nvSpPr>
        <p:spPr>
          <a:xfrm>
            <a:off x="780450" y="1297175"/>
            <a:ext cx="2278500" cy="3144000"/>
          </a:xfrm>
          <a:prstGeom prst="rect">
            <a:avLst/>
          </a:prstGeom>
          <a:gradFill>
            <a:gsLst>
              <a:gs pos="0">
                <a:srgbClr val="FCFCFC"/>
              </a:gs>
              <a:gs pos="42000">
                <a:srgbClr val="FCFCFC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444500" rotWithShape="0" algn="tl" dir="2700000" dist="101600">
              <a:srgbClr val="000000">
                <a:alpha val="40000"/>
              </a:srgbClr>
            </a:outerShdw>
          </a:effectLst>
        </p:spPr>
        <p:txBody>
          <a:bodyPr anchorCtr="0" anchor="t" bIns="0" lIns="62300" spcFirstLastPara="1" rIns="6230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D1D1B"/>
                </a:solidFill>
              </a:rPr>
              <a:t>로컬환경에</a:t>
            </a:r>
            <a:br>
              <a:rPr lang="ko">
                <a:solidFill>
                  <a:srgbClr val="1D1D1B"/>
                </a:solidFill>
              </a:rPr>
            </a:br>
            <a:r>
              <a:rPr lang="ko">
                <a:solidFill>
                  <a:srgbClr val="1D1D1B"/>
                </a:solidFill>
              </a:rPr>
              <a:t>쿠버와 분산환경</a:t>
            </a:r>
            <a:br>
              <a:rPr lang="ko">
                <a:solidFill>
                  <a:srgbClr val="1D1D1B"/>
                </a:solidFill>
              </a:rPr>
            </a:br>
            <a:r>
              <a:rPr lang="ko">
                <a:solidFill>
                  <a:srgbClr val="1D1D1B"/>
                </a:solidFill>
              </a:rPr>
              <a:t>구축</a:t>
            </a:r>
            <a:endParaRPr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66"/>
          <p:cNvSpPr/>
          <p:nvPr/>
        </p:nvSpPr>
        <p:spPr>
          <a:xfrm>
            <a:off x="1704424" y="1121375"/>
            <a:ext cx="435600" cy="270000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01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66"/>
          <p:cNvSpPr/>
          <p:nvPr/>
        </p:nvSpPr>
        <p:spPr>
          <a:xfrm>
            <a:off x="6084750" y="1297175"/>
            <a:ext cx="2278500" cy="3144000"/>
          </a:xfrm>
          <a:prstGeom prst="rect">
            <a:avLst/>
          </a:prstGeom>
          <a:gradFill>
            <a:gsLst>
              <a:gs pos="0">
                <a:srgbClr val="FCFCFC"/>
              </a:gs>
              <a:gs pos="42000">
                <a:srgbClr val="FCFCFC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444500" rotWithShape="0" algn="tl" dir="2700000" dist="101600">
              <a:srgbClr val="000000">
                <a:alpha val="40000"/>
              </a:srgbClr>
            </a:outerShdw>
          </a:effectLst>
        </p:spPr>
        <p:txBody>
          <a:bodyPr anchorCtr="0" anchor="t" bIns="0" lIns="62300" spcFirstLastPara="1" rIns="6230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D1D1B"/>
                </a:solidFill>
              </a:rPr>
              <a:t>속도 최적화</a:t>
            </a:r>
            <a:br>
              <a:rPr lang="ko">
                <a:solidFill>
                  <a:srgbClr val="1D1D1B"/>
                </a:solidFill>
              </a:rPr>
            </a:br>
            <a:r>
              <a:rPr lang="ko">
                <a:solidFill>
                  <a:srgbClr val="1D1D1B"/>
                </a:solidFill>
              </a:rPr>
              <a:t>Pipeline 고도화</a:t>
            </a:r>
            <a:endParaRPr>
              <a:solidFill>
                <a:srgbClr val="1D1D1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66"/>
          <p:cNvSpPr/>
          <p:nvPr/>
        </p:nvSpPr>
        <p:spPr>
          <a:xfrm>
            <a:off x="3457875" y="1295000"/>
            <a:ext cx="2278500" cy="3144000"/>
          </a:xfrm>
          <a:prstGeom prst="rect">
            <a:avLst/>
          </a:prstGeom>
          <a:gradFill>
            <a:gsLst>
              <a:gs pos="0">
                <a:srgbClr val="FCFCFC"/>
              </a:gs>
              <a:gs pos="42000">
                <a:srgbClr val="FCFCFC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444500" rotWithShape="0" algn="tl" dir="2700000" dist="101600">
              <a:srgbClr val="000000">
                <a:alpha val="40000"/>
              </a:srgbClr>
            </a:outerShdw>
          </a:effectLst>
        </p:spPr>
        <p:txBody>
          <a:bodyPr anchorCtr="0" anchor="t" bIns="0" lIns="62300" spcFirstLastPara="1" rIns="6230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D1D1B"/>
                </a:solidFill>
              </a:rPr>
              <a:t>이미지형태로 </a:t>
            </a:r>
            <a:endParaRPr>
              <a:solidFill>
                <a:srgbClr val="1D1D1B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D1D1B"/>
                </a:solidFill>
              </a:rPr>
              <a:t>AWS에 올림</a:t>
            </a:r>
            <a:endParaRPr>
              <a:solidFill>
                <a:srgbClr val="1D1D1B"/>
              </a:solidFill>
            </a:endParaRPr>
          </a:p>
        </p:txBody>
      </p:sp>
      <p:sp>
        <p:nvSpPr>
          <p:cNvPr id="621" name="Google Shape;621;p66"/>
          <p:cNvSpPr/>
          <p:nvPr/>
        </p:nvSpPr>
        <p:spPr>
          <a:xfrm>
            <a:off x="4376761" y="1121375"/>
            <a:ext cx="435600" cy="270000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02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66"/>
          <p:cNvSpPr/>
          <p:nvPr/>
        </p:nvSpPr>
        <p:spPr>
          <a:xfrm>
            <a:off x="7006211" y="1121375"/>
            <a:ext cx="435600" cy="270000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03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3" name="Google Shape;623;p66"/>
          <p:cNvCxnSpPr/>
          <p:nvPr/>
        </p:nvCxnSpPr>
        <p:spPr>
          <a:xfrm>
            <a:off x="3363590" y="81469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4" name="Google Shape;624;p66"/>
          <p:cNvSpPr txBox="1"/>
          <p:nvPr/>
        </p:nvSpPr>
        <p:spPr>
          <a:xfrm>
            <a:off x="1218892" y="426054"/>
            <a:ext cx="6706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</a:rPr>
              <a:t>Plans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7"/>
          <p:cNvSpPr txBox="1"/>
          <p:nvPr>
            <p:ph type="title"/>
          </p:nvPr>
        </p:nvSpPr>
        <p:spPr>
          <a:xfrm>
            <a:off x="170436" y="65745"/>
            <a:ext cx="233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/>
              <a:t>04. Appendix</a:t>
            </a:r>
            <a:endParaRPr/>
          </a:p>
        </p:txBody>
      </p:sp>
      <p:cxnSp>
        <p:nvCxnSpPr>
          <p:cNvPr id="631" name="Google Shape;631;p67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2" name="Google Shape;632;p67"/>
          <p:cNvSpPr/>
          <p:nvPr/>
        </p:nvSpPr>
        <p:spPr>
          <a:xfrm>
            <a:off x="780450" y="1297175"/>
            <a:ext cx="2278500" cy="3144000"/>
          </a:xfrm>
          <a:prstGeom prst="rect">
            <a:avLst/>
          </a:prstGeom>
          <a:gradFill>
            <a:gsLst>
              <a:gs pos="0">
                <a:srgbClr val="FCFCFC"/>
              </a:gs>
              <a:gs pos="42000">
                <a:srgbClr val="FCFCFC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444500" rotWithShape="0" algn="tl" dir="2700000" dist="101600">
              <a:srgbClr val="000000">
                <a:alpha val="40000"/>
              </a:srgbClr>
            </a:outerShdw>
          </a:effectLst>
        </p:spPr>
        <p:txBody>
          <a:bodyPr anchorCtr="0" anchor="t" bIns="0" lIns="62300" spcFirstLastPara="1" rIns="6230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D1D1B"/>
                </a:solidFill>
              </a:rPr>
              <a:t>AWS 예산 사용</a:t>
            </a:r>
            <a:endParaRPr>
              <a:solidFill>
                <a:srgbClr val="1D1D1B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D1D1B"/>
                </a:solidFill>
              </a:rPr>
              <a:t>0 원</a:t>
            </a:r>
            <a:endParaRPr>
              <a:solidFill>
                <a:srgbClr val="1D1D1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67"/>
          <p:cNvSpPr/>
          <p:nvPr/>
        </p:nvSpPr>
        <p:spPr>
          <a:xfrm>
            <a:off x="1704424" y="1121375"/>
            <a:ext cx="435600" cy="270000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01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67"/>
          <p:cNvSpPr/>
          <p:nvPr/>
        </p:nvSpPr>
        <p:spPr>
          <a:xfrm>
            <a:off x="6084750" y="1297175"/>
            <a:ext cx="2278500" cy="3144000"/>
          </a:xfrm>
          <a:prstGeom prst="rect">
            <a:avLst/>
          </a:prstGeom>
          <a:gradFill>
            <a:gsLst>
              <a:gs pos="0">
                <a:srgbClr val="FCFCFC"/>
              </a:gs>
              <a:gs pos="42000">
                <a:srgbClr val="FCFCFC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444500" rotWithShape="0" algn="tl" dir="2700000" dist="101600">
              <a:srgbClr val="000000">
                <a:alpha val="40000"/>
              </a:srgbClr>
            </a:outerShdw>
          </a:effectLst>
        </p:spPr>
        <p:txBody>
          <a:bodyPr anchorCtr="0" anchor="t" bIns="0" lIns="62300" spcFirstLastPara="1" rIns="6230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D1D1B"/>
                </a:solidFill>
              </a:rPr>
              <a:t>모델 배포</a:t>
            </a:r>
            <a:endParaRPr>
              <a:solidFill>
                <a:srgbClr val="1D1D1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67"/>
          <p:cNvSpPr/>
          <p:nvPr/>
        </p:nvSpPr>
        <p:spPr>
          <a:xfrm>
            <a:off x="3457875" y="1295000"/>
            <a:ext cx="2278500" cy="3144000"/>
          </a:xfrm>
          <a:prstGeom prst="rect">
            <a:avLst/>
          </a:prstGeom>
          <a:gradFill>
            <a:gsLst>
              <a:gs pos="0">
                <a:srgbClr val="FCFCFC"/>
              </a:gs>
              <a:gs pos="42000">
                <a:srgbClr val="FCFCFC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444500" rotWithShape="0" algn="tl" dir="2700000" dist="101600">
              <a:srgbClr val="000000">
                <a:alpha val="40000"/>
              </a:srgbClr>
            </a:outerShdw>
          </a:effectLst>
        </p:spPr>
        <p:txBody>
          <a:bodyPr anchorCtr="0" anchor="t" bIns="0" lIns="62300" spcFirstLastPara="1" rIns="6230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D1D1B"/>
                </a:solidFill>
              </a:rPr>
              <a:t>AWS 의 필요성</a:t>
            </a:r>
            <a:br>
              <a:rPr lang="ko">
                <a:solidFill>
                  <a:srgbClr val="1D1D1B"/>
                </a:solidFill>
              </a:rPr>
            </a:br>
            <a:r>
              <a:rPr lang="ko">
                <a:solidFill>
                  <a:srgbClr val="1D1D1B"/>
                </a:solidFill>
              </a:rPr>
              <a:t>보안 관리 중요성</a:t>
            </a:r>
            <a:endParaRPr>
              <a:solidFill>
                <a:srgbClr val="1D1D1B"/>
              </a:solidFill>
            </a:endParaRPr>
          </a:p>
        </p:txBody>
      </p:sp>
      <p:sp>
        <p:nvSpPr>
          <p:cNvPr id="636" name="Google Shape;636;p67"/>
          <p:cNvSpPr/>
          <p:nvPr/>
        </p:nvSpPr>
        <p:spPr>
          <a:xfrm>
            <a:off x="4376761" y="1121375"/>
            <a:ext cx="435600" cy="270000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02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67"/>
          <p:cNvSpPr/>
          <p:nvPr/>
        </p:nvSpPr>
        <p:spPr>
          <a:xfrm>
            <a:off x="7006211" y="1121375"/>
            <a:ext cx="435600" cy="270000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03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8" name="Google Shape;638;p67"/>
          <p:cNvCxnSpPr/>
          <p:nvPr/>
        </p:nvCxnSpPr>
        <p:spPr>
          <a:xfrm>
            <a:off x="3363590" y="814697"/>
            <a:ext cx="2416800" cy="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9" name="Google Shape;639;p67"/>
          <p:cNvSpPr txBox="1"/>
          <p:nvPr/>
        </p:nvSpPr>
        <p:spPr>
          <a:xfrm>
            <a:off x="1218892" y="426054"/>
            <a:ext cx="6706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</a:rPr>
              <a:t>성과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170436" y="65745"/>
            <a:ext cx="233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/>
              <a:t>01. 프로젝트 소개</a:t>
            </a:r>
            <a:endParaRPr/>
          </a:p>
        </p:txBody>
      </p:sp>
      <p:cxnSp>
        <p:nvCxnSpPr>
          <p:cNvPr id="134" name="Google Shape;134;p23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237" y="0"/>
            <a:ext cx="633752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8044550" y="4874025"/>
            <a:ext cx="20748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62626"/>
                </a:solidFill>
              </a:rPr>
              <a:t>출처-개미나라 경제툰</a:t>
            </a:r>
            <a:endParaRPr sz="8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" name="Google Shape;644;p68"/>
          <p:cNvGrpSpPr/>
          <p:nvPr/>
        </p:nvGrpSpPr>
        <p:grpSpPr>
          <a:xfrm>
            <a:off x="3790337" y="1062890"/>
            <a:ext cx="1560797" cy="3788400"/>
            <a:chOff x="3529782" y="1417185"/>
            <a:chExt cx="2081063" cy="5051200"/>
          </a:xfrm>
        </p:grpSpPr>
        <p:sp>
          <p:nvSpPr>
            <p:cNvPr id="645" name="Google Shape;645;p68"/>
            <p:cNvSpPr/>
            <p:nvPr/>
          </p:nvSpPr>
          <p:spPr>
            <a:xfrm rot="3600574">
              <a:off x="3801488" y="2518723"/>
              <a:ext cx="1484874" cy="1484874"/>
            </a:xfrm>
            <a:custGeom>
              <a:rect b="b" l="l" r="r" t="t"/>
              <a:pathLst>
                <a:path extrusionOk="0" h="1368152" w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rgbClr val="127B8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8"/>
            <p:cNvSpPr/>
            <p:nvPr/>
          </p:nvSpPr>
          <p:spPr>
            <a:xfrm rot="3600021">
              <a:off x="3775737" y="1734652"/>
              <a:ext cx="1590017" cy="1483966"/>
            </a:xfrm>
            <a:prstGeom prst="rect">
              <a:avLst/>
            </a:prstGeom>
            <a:solidFill>
              <a:srgbClr val="309DA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8"/>
            <p:cNvSpPr/>
            <p:nvPr/>
          </p:nvSpPr>
          <p:spPr>
            <a:xfrm rot="3600574">
              <a:off x="3801488" y="3249750"/>
              <a:ext cx="1484874" cy="1484874"/>
            </a:xfrm>
            <a:custGeom>
              <a:rect b="b" l="l" r="r" t="t"/>
              <a:pathLst>
                <a:path extrusionOk="0" h="1368152" w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rgbClr val="03658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8"/>
            <p:cNvSpPr/>
            <p:nvPr/>
          </p:nvSpPr>
          <p:spPr>
            <a:xfrm rot="3600574">
              <a:off x="3801488" y="3980777"/>
              <a:ext cx="1484874" cy="1484874"/>
            </a:xfrm>
            <a:custGeom>
              <a:rect b="b" l="l" r="r" t="t"/>
              <a:pathLst>
                <a:path extrusionOk="0" h="1368152" w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rgbClr val="124B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8"/>
            <p:cNvSpPr/>
            <p:nvPr/>
          </p:nvSpPr>
          <p:spPr>
            <a:xfrm rot="3600574">
              <a:off x="3801488" y="4711805"/>
              <a:ext cx="1484874" cy="1484874"/>
            </a:xfrm>
            <a:custGeom>
              <a:rect b="b" l="l" r="r" t="t"/>
              <a:pathLst>
                <a:path extrusionOk="0" h="1368152" w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rgbClr val="136A7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0" name="Google Shape;650;p68"/>
          <p:cNvSpPr txBox="1"/>
          <p:nvPr>
            <p:ph idx="1" type="body"/>
          </p:nvPr>
        </p:nvSpPr>
        <p:spPr>
          <a:xfrm>
            <a:off x="1403800" y="469075"/>
            <a:ext cx="6524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r>
              <a:rPr lang="ko"/>
              <a:t>왜 실패하였는가?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r>
              <a:rPr lang="ko" sz="1800"/>
              <a:t>(DE만)</a:t>
            </a:r>
            <a:endParaRPr sz="1800"/>
          </a:p>
        </p:txBody>
      </p:sp>
      <p:sp>
        <p:nvSpPr>
          <p:cNvPr id="651" name="Google Shape;651;p68"/>
          <p:cNvSpPr/>
          <p:nvPr/>
        </p:nvSpPr>
        <p:spPr>
          <a:xfrm>
            <a:off x="5456820" y="3181827"/>
            <a:ext cx="594000" cy="5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68"/>
          <p:cNvSpPr/>
          <p:nvPr/>
        </p:nvSpPr>
        <p:spPr>
          <a:xfrm>
            <a:off x="5456820" y="2030997"/>
            <a:ext cx="594000" cy="59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68"/>
          <p:cNvSpPr/>
          <p:nvPr/>
        </p:nvSpPr>
        <p:spPr>
          <a:xfrm>
            <a:off x="3051743" y="3757243"/>
            <a:ext cx="594000" cy="59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68"/>
          <p:cNvSpPr/>
          <p:nvPr/>
        </p:nvSpPr>
        <p:spPr>
          <a:xfrm>
            <a:off x="3051743" y="2606412"/>
            <a:ext cx="594000" cy="59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8"/>
          <p:cNvSpPr/>
          <p:nvPr/>
        </p:nvSpPr>
        <p:spPr>
          <a:xfrm>
            <a:off x="3051743" y="1455582"/>
            <a:ext cx="594000" cy="59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6" name="Google Shape;656;p68"/>
          <p:cNvGrpSpPr/>
          <p:nvPr/>
        </p:nvGrpSpPr>
        <p:grpSpPr>
          <a:xfrm>
            <a:off x="184652" y="1605178"/>
            <a:ext cx="2794435" cy="428347"/>
            <a:chOff x="1194908" y="4560313"/>
            <a:chExt cx="3693900" cy="571129"/>
          </a:xfrm>
        </p:grpSpPr>
        <p:sp>
          <p:nvSpPr>
            <p:cNvPr id="657" name="Google Shape;657;p68"/>
            <p:cNvSpPr txBox="1"/>
            <p:nvPr/>
          </p:nvSpPr>
          <p:spPr>
            <a:xfrm>
              <a:off x="1794209" y="4560313"/>
              <a:ext cx="30717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58" name="Google Shape;658;p68"/>
            <p:cNvSpPr txBox="1"/>
            <p:nvPr/>
          </p:nvSpPr>
          <p:spPr>
            <a:xfrm>
              <a:off x="1194908" y="4628642"/>
              <a:ext cx="36939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3F3F3F"/>
                  </a:solidFill>
                </a:rPr>
                <a:t>명확한 목표 설정 실패</a:t>
              </a:r>
              <a:endParaRPr b="1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9" name="Google Shape;659;p68"/>
          <p:cNvGrpSpPr/>
          <p:nvPr/>
        </p:nvGrpSpPr>
        <p:grpSpPr>
          <a:xfrm>
            <a:off x="549606" y="3837541"/>
            <a:ext cx="2412158" cy="377100"/>
            <a:chOff x="1677332" y="4467916"/>
            <a:chExt cx="3188577" cy="502800"/>
          </a:xfrm>
        </p:grpSpPr>
        <p:sp>
          <p:nvSpPr>
            <p:cNvPr id="660" name="Google Shape;660;p68"/>
            <p:cNvSpPr txBox="1"/>
            <p:nvPr/>
          </p:nvSpPr>
          <p:spPr>
            <a:xfrm>
              <a:off x="1794209" y="4560313"/>
              <a:ext cx="30717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1" name="Google Shape;661;p68"/>
            <p:cNvSpPr txBox="1"/>
            <p:nvPr/>
          </p:nvSpPr>
          <p:spPr>
            <a:xfrm>
              <a:off x="1677332" y="4467916"/>
              <a:ext cx="31164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3F3F3F"/>
                  </a:solidFill>
                </a:rPr>
                <a:t>질문 부족</a:t>
              </a:r>
              <a:endParaRPr b="1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2" name="Google Shape;662;p68"/>
          <p:cNvGrpSpPr/>
          <p:nvPr/>
        </p:nvGrpSpPr>
        <p:grpSpPr>
          <a:xfrm>
            <a:off x="549606" y="2709773"/>
            <a:ext cx="2412158" cy="377100"/>
            <a:chOff x="1677332" y="4498666"/>
            <a:chExt cx="3188577" cy="502800"/>
          </a:xfrm>
        </p:grpSpPr>
        <p:sp>
          <p:nvSpPr>
            <p:cNvPr id="663" name="Google Shape;663;p68"/>
            <p:cNvSpPr txBox="1"/>
            <p:nvPr/>
          </p:nvSpPr>
          <p:spPr>
            <a:xfrm>
              <a:off x="1794209" y="4560313"/>
              <a:ext cx="30717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4" name="Google Shape;664;p68"/>
            <p:cNvSpPr txBox="1"/>
            <p:nvPr/>
          </p:nvSpPr>
          <p:spPr>
            <a:xfrm>
              <a:off x="1677332" y="4498666"/>
              <a:ext cx="31164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3F3F3F"/>
                  </a:solidFill>
                </a:rPr>
                <a:t>보안 사고</a:t>
              </a:r>
              <a:endParaRPr b="1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5" name="Google Shape;665;p68"/>
          <p:cNvSpPr txBox="1"/>
          <p:nvPr/>
        </p:nvSpPr>
        <p:spPr>
          <a:xfrm>
            <a:off x="6138617" y="2180593"/>
            <a:ext cx="2323741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666" name="Google Shape;666;p68"/>
          <p:cNvGrpSpPr/>
          <p:nvPr/>
        </p:nvGrpSpPr>
        <p:grpSpPr>
          <a:xfrm>
            <a:off x="6135194" y="3290287"/>
            <a:ext cx="2502307" cy="377100"/>
            <a:chOff x="1794209" y="4505464"/>
            <a:chExt cx="3307743" cy="502800"/>
          </a:xfrm>
        </p:grpSpPr>
        <p:sp>
          <p:nvSpPr>
            <p:cNvPr id="667" name="Google Shape;667;p68"/>
            <p:cNvSpPr txBox="1"/>
            <p:nvPr/>
          </p:nvSpPr>
          <p:spPr>
            <a:xfrm>
              <a:off x="1794209" y="4560313"/>
              <a:ext cx="30717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8" name="Google Shape;668;p68"/>
            <p:cNvSpPr txBox="1"/>
            <p:nvPr/>
          </p:nvSpPr>
          <p:spPr>
            <a:xfrm>
              <a:off x="1913252" y="4505464"/>
              <a:ext cx="31887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3F3F3F"/>
                  </a:solidFill>
                </a:rPr>
                <a:t>네트워크 지식 부족</a:t>
              </a:r>
              <a:endParaRPr b="1" sz="2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9" name="Google Shape;669;p68"/>
          <p:cNvSpPr/>
          <p:nvPr/>
        </p:nvSpPr>
        <p:spPr>
          <a:xfrm flipH="1">
            <a:off x="3188242" y="2790671"/>
            <a:ext cx="297624" cy="245521"/>
          </a:xfrm>
          <a:custGeom>
            <a:rect b="b" l="l" r="r" t="t"/>
            <a:pathLst>
              <a:path extrusionOk="0" h="2654282" w="3217557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68"/>
          <p:cNvSpPr/>
          <p:nvPr/>
        </p:nvSpPr>
        <p:spPr>
          <a:xfrm flipH="1">
            <a:off x="3188242" y="1636545"/>
            <a:ext cx="297624" cy="245521"/>
          </a:xfrm>
          <a:custGeom>
            <a:rect b="b" l="l" r="r" t="t"/>
            <a:pathLst>
              <a:path extrusionOk="0" h="2654282" w="3217557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68"/>
          <p:cNvSpPr/>
          <p:nvPr/>
        </p:nvSpPr>
        <p:spPr>
          <a:xfrm flipH="1">
            <a:off x="3188242" y="3924721"/>
            <a:ext cx="297624" cy="245521"/>
          </a:xfrm>
          <a:custGeom>
            <a:rect b="b" l="l" r="r" t="t"/>
            <a:pathLst>
              <a:path extrusionOk="0" h="2654282" w="3217557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68"/>
          <p:cNvSpPr/>
          <p:nvPr/>
        </p:nvSpPr>
        <p:spPr>
          <a:xfrm flipH="1">
            <a:off x="5605005" y="3356058"/>
            <a:ext cx="297624" cy="245521"/>
          </a:xfrm>
          <a:custGeom>
            <a:rect b="b" l="l" r="r" t="t"/>
            <a:pathLst>
              <a:path extrusionOk="0" h="2654282" w="3217557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68"/>
          <p:cNvSpPr/>
          <p:nvPr/>
        </p:nvSpPr>
        <p:spPr>
          <a:xfrm flipH="1">
            <a:off x="5605005" y="2205233"/>
            <a:ext cx="297624" cy="245521"/>
          </a:xfrm>
          <a:custGeom>
            <a:rect b="b" l="l" r="r" t="t"/>
            <a:pathLst>
              <a:path extrusionOk="0" h="2654282" w="3217557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68"/>
          <p:cNvSpPr txBox="1"/>
          <p:nvPr/>
        </p:nvSpPr>
        <p:spPr>
          <a:xfrm>
            <a:off x="6156525" y="1985550"/>
            <a:ext cx="25497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F3F3F"/>
                </a:solidFill>
              </a:rPr>
              <a:t>팀장의 </a:t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F3F3F"/>
                </a:solidFill>
              </a:rPr>
              <a:t>팀원 서포트 부족</a:t>
            </a:r>
            <a:endParaRPr b="1"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020222" y="-830626"/>
            <a:ext cx="5103551" cy="680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0"/>
          <p:cNvSpPr txBox="1"/>
          <p:nvPr>
            <p:ph type="title"/>
          </p:nvPr>
        </p:nvSpPr>
        <p:spPr>
          <a:xfrm>
            <a:off x="3576298" y="2409900"/>
            <a:ext cx="19914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/>
              <a:t>감사합니다</a:t>
            </a:r>
            <a:endParaRPr sz="3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170436" y="65745"/>
            <a:ext cx="233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/>
              <a:t>01. 프로젝트 소개</a:t>
            </a:r>
            <a:endParaRPr/>
          </a:p>
        </p:txBody>
      </p:sp>
      <p:cxnSp>
        <p:nvCxnSpPr>
          <p:cNvPr id="143" name="Google Shape;143;p24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0" l="23075" r="24765" t="0"/>
          <a:stretch/>
        </p:blipFill>
        <p:spPr>
          <a:xfrm>
            <a:off x="2156689" y="-512400"/>
            <a:ext cx="4830623" cy="6168301"/>
          </a:xfrm>
          <a:prstGeom prst="rect">
            <a:avLst/>
          </a:prstGeom>
          <a:noFill/>
          <a:ln cap="flat" cmpd="sng" w="13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170436" y="65745"/>
            <a:ext cx="233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/>
              <a:t>01. 프로젝트 소개</a:t>
            </a:r>
            <a:endParaRPr/>
          </a:p>
        </p:txBody>
      </p:sp>
      <p:cxnSp>
        <p:nvCxnSpPr>
          <p:cNvPr id="151" name="Google Shape;151;p25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152" name="Google Shape;1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3137" y="834850"/>
            <a:ext cx="3922482" cy="225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/>
          <p:nvPr/>
        </p:nvSpPr>
        <p:spPr>
          <a:xfrm>
            <a:off x="351230" y="3300417"/>
            <a:ext cx="3456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187"/>
              <a:buFont typeface="Prompt"/>
              <a:buNone/>
            </a:pPr>
            <a:r>
              <a:rPr lang="ko" sz="2187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rPr>
              <a:t>한국 거래소 데이터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118374" y="3792844"/>
            <a:ext cx="39225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Mukta"/>
              <a:buNone/>
            </a:pPr>
            <a:r>
              <a:rPr lang="ko" sz="175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KOSPI 2023/2~10 월</a:t>
            </a:r>
            <a:br>
              <a:rPr lang="ko" sz="175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</a:br>
            <a:r>
              <a:rPr lang="ko" sz="175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모든 체결(ticker) RAW 데이터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5"/>
          <p:cNvSpPr/>
          <p:nvPr/>
        </p:nvSpPr>
        <p:spPr>
          <a:xfrm>
            <a:off x="5640317" y="3300417"/>
            <a:ext cx="28482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187"/>
              <a:buFont typeface="Prompt"/>
              <a:buNone/>
            </a:pPr>
            <a:r>
              <a:rPr b="0" i="0" lang="ko" sz="2187" u="none" cap="none" strike="noStrike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rPr>
              <a:t>데이터 분석 방법론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5103187" y="3941814"/>
            <a:ext cx="39225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Mukta"/>
              <a:buNone/>
            </a:pPr>
            <a:r>
              <a:rPr lang="ko" sz="175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외국인 매매 패턴 추론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681" y="834850"/>
            <a:ext cx="2375867" cy="225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170436" y="65745"/>
            <a:ext cx="233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</a:pPr>
            <a:r>
              <a:rPr lang="ko"/>
              <a:t>01. 프로젝트 소개</a:t>
            </a:r>
            <a:endParaRPr/>
          </a:p>
        </p:txBody>
      </p:sp>
      <p:cxnSp>
        <p:nvCxnSpPr>
          <p:cNvPr id="164" name="Google Shape;164;p26"/>
          <p:cNvCxnSpPr/>
          <p:nvPr/>
        </p:nvCxnSpPr>
        <p:spPr>
          <a:xfrm>
            <a:off x="184638" y="465535"/>
            <a:ext cx="75600" cy="0"/>
          </a:xfrm>
          <a:prstGeom prst="straightConnector1">
            <a:avLst/>
          </a:prstGeom>
          <a:noFill/>
          <a:ln cap="flat" cmpd="sng" w="25400">
            <a:solidFill>
              <a:srgbClr val="DA5054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 b="0" l="23075" r="24765" t="0"/>
          <a:stretch/>
        </p:blipFill>
        <p:spPr>
          <a:xfrm>
            <a:off x="2156689" y="-512400"/>
            <a:ext cx="4830623" cy="6168301"/>
          </a:xfrm>
          <a:prstGeom prst="rect">
            <a:avLst/>
          </a:prstGeom>
          <a:noFill/>
          <a:ln cap="flat" cmpd="sng" w="13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184638" y="87660"/>
            <a:ext cx="2526300" cy="32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DS 파트</a:t>
            </a:r>
            <a:endParaRPr sz="1100"/>
          </a:p>
        </p:txBody>
      </p:sp>
      <p:sp>
        <p:nvSpPr>
          <p:cNvPr id="171" name="Google Shape;171;p27"/>
          <p:cNvSpPr txBox="1"/>
          <p:nvPr/>
        </p:nvSpPr>
        <p:spPr>
          <a:xfrm>
            <a:off x="3647950" y="2142725"/>
            <a:ext cx="28986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" sz="5900">
                <a:solidFill>
                  <a:srgbClr val="F2F2F2"/>
                </a:solidFill>
                <a:latin typeface="Impact"/>
                <a:ea typeface="Impact"/>
                <a:cs typeface="Impact"/>
                <a:sym typeface="Impact"/>
              </a:rPr>
              <a:t>DS part</a:t>
            </a:r>
            <a:endParaRPr i="1" sz="5900">
              <a:solidFill>
                <a:srgbClr val="F2F2F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3365850" y="1940375"/>
            <a:ext cx="2736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rPr>
              <a:t>DS part</a:t>
            </a:r>
            <a:endParaRPr sz="6000">
              <a:solidFill>
                <a:srgbClr val="26262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